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6395"/>
  </p:normalViewPr>
  <p:slideViewPr>
    <p:cSldViewPr snapToGrid="0">
      <p:cViewPr varScale="1">
        <p:scale>
          <a:sx n="109" d="100"/>
          <a:sy n="109" d="100"/>
        </p:scale>
        <p:origin x="216"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86" d="100"/>
          <a:sy n="86" d="100"/>
        </p:scale>
        <p:origin x="39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B5B89-3515-D746-A451-55B48C396EFA}" type="datetimeFigureOut">
              <a:rPr lang="fr-FR" smtClean="0"/>
              <a:t>23/11/2022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D171D2-6850-8E4A-AE20-2FA19E9794DF}" type="slidenum">
              <a:rPr lang="fr-FR" smtClean="0"/>
              <a:t>‹N°›</a:t>
            </a:fld>
            <a:endParaRPr lang="fr-FR"/>
          </a:p>
        </p:txBody>
      </p:sp>
    </p:spTree>
    <p:extLst>
      <p:ext uri="{BB962C8B-B14F-4D97-AF65-F5344CB8AC3E}">
        <p14:creationId xmlns:p14="http://schemas.microsoft.com/office/powerpoint/2010/main" val="4075546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1</a:t>
            </a:fld>
            <a:endParaRPr lang="fr-FR"/>
          </a:p>
        </p:txBody>
      </p:sp>
    </p:spTree>
    <p:extLst>
      <p:ext uri="{BB962C8B-B14F-4D97-AF65-F5344CB8AC3E}">
        <p14:creationId xmlns:p14="http://schemas.microsoft.com/office/powerpoint/2010/main" val="425783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Calibri" panose="020F0502020204030204" pitchFamily="34" charset="0"/>
                <a:cs typeface="AppleSystemUIFont"/>
              </a:rPr>
              <a:t>Pour le site, vu que la période d’Halloween arrivait bientôt, j’ai décidé de donner au site web un ton orangé :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11</a:t>
            </a:fld>
            <a:endParaRPr lang="fr-FR"/>
          </a:p>
        </p:txBody>
      </p:sp>
    </p:spTree>
    <p:extLst>
      <p:ext uri="{BB962C8B-B14F-4D97-AF65-F5344CB8AC3E}">
        <p14:creationId xmlns:p14="http://schemas.microsoft.com/office/powerpoint/2010/main" val="673829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Calibri" panose="020F0502020204030204" pitchFamily="34" charset="0"/>
                <a:cs typeface="AppleSystemUIFont"/>
              </a:rPr>
              <a:t>Du coup, avant toute chose, il faut créer un formulaire d’inscription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Calibri" panose="020F0502020204030204" pitchFamily="34" charset="0"/>
                <a:cs typeface="AppleSystemUIFont"/>
              </a:rPr>
              <a:t>( Nous pouvons voir beaucoup de classes, c’est comme ça que </a:t>
            </a:r>
            <a:r>
              <a:rPr lang="fr-FR" sz="1800" dirty="0" err="1">
                <a:effectLst/>
                <a:latin typeface="AppleSystemUIFont"/>
                <a:ea typeface="Calibri" panose="020F0502020204030204" pitchFamily="34" charset="0"/>
                <a:cs typeface="AppleSystemUIFont"/>
              </a:rPr>
              <a:t>TailwindCSS</a:t>
            </a:r>
            <a:r>
              <a:rPr lang="fr-FR" sz="1800" dirty="0">
                <a:effectLst/>
                <a:latin typeface="AppleSystemUIFont"/>
                <a:ea typeface="Calibri" panose="020F0502020204030204" pitchFamily="34" charset="0"/>
                <a:cs typeface="AppleSystemUIFont"/>
              </a:rPr>
              <a:t> fonctionne, et contrairement à Bootstrap, qui lui fournit des éléments déjà existant etc… , </a:t>
            </a:r>
            <a:r>
              <a:rPr lang="fr-FR" sz="1800" dirty="0" err="1">
                <a:effectLst/>
                <a:latin typeface="AppleSystemUIFont"/>
                <a:ea typeface="Calibri" panose="020F0502020204030204" pitchFamily="34" charset="0"/>
                <a:cs typeface="AppleSystemUIFont"/>
              </a:rPr>
              <a:t>Tailwind</a:t>
            </a:r>
            <a:r>
              <a:rPr lang="fr-FR" sz="1800" dirty="0">
                <a:effectLst/>
                <a:latin typeface="AppleSystemUIFont"/>
                <a:ea typeface="Calibri" panose="020F0502020204030204" pitchFamily="34" charset="0"/>
                <a:cs typeface="AppleSystemUIFont"/>
              </a:rPr>
              <a:t> ne nous donne que les éléments basiques ( exemple </a:t>
            </a:r>
            <a:r>
              <a:rPr lang="fr-FR" sz="1800" dirty="0" err="1">
                <a:effectLst/>
                <a:latin typeface="AppleSystemUIFont"/>
                <a:ea typeface="Calibri" panose="020F0502020204030204" pitchFamily="34" charset="0"/>
                <a:cs typeface="AppleSystemUIFont"/>
              </a:rPr>
              <a:t>margin</a:t>
            </a:r>
            <a:r>
              <a:rPr lang="fr-FR" sz="1800" dirty="0">
                <a:effectLst/>
                <a:latin typeface="AppleSystemUIFont"/>
                <a:ea typeface="Calibri" panose="020F0502020204030204" pitchFamily="34" charset="0"/>
                <a:cs typeface="AppleSystemUIFont"/>
              </a:rPr>
              <a:t>, </a:t>
            </a:r>
            <a:r>
              <a:rPr lang="fr-FR" sz="1800" dirty="0" err="1">
                <a:effectLst/>
                <a:latin typeface="AppleSystemUIFont"/>
                <a:ea typeface="Calibri" panose="020F0502020204030204" pitchFamily="34" charset="0"/>
                <a:cs typeface="AppleSystemUIFont"/>
              </a:rPr>
              <a:t>width</a:t>
            </a:r>
            <a:r>
              <a:rPr lang="fr-FR" sz="1800" dirty="0">
                <a:effectLst/>
                <a:latin typeface="AppleSystemUIFont"/>
                <a:ea typeface="Calibri" panose="020F0502020204030204" pitchFamily="34" charset="0"/>
                <a:cs typeface="AppleSystemUIFont"/>
              </a:rPr>
              <a:t> </a:t>
            </a:r>
            <a:r>
              <a:rPr lang="fr-FR" sz="1800" dirty="0" err="1">
                <a:effectLst/>
                <a:latin typeface="AppleSystemUIFont"/>
                <a:ea typeface="Calibri" panose="020F0502020204030204" pitchFamily="34" charset="0"/>
                <a:cs typeface="AppleSystemUIFont"/>
              </a:rPr>
              <a:t>etc</a:t>
            </a:r>
            <a:r>
              <a:rPr lang="fr-FR" sz="1800" dirty="0">
                <a:effectLst/>
                <a:latin typeface="AppleSystemUIFont"/>
                <a:ea typeface="Calibri" panose="020F0502020204030204" pitchFamily="34" charset="0"/>
                <a:cs typeface="AppleSystemUIFont"/>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12</a:t>
            </a:fld>
            <a:endParaRPr lang="fr-FR"/>
          </a:p>
        </p:txBody>
      </p:sp>
    </p:spTree>
    <p:extLst>
      <p:ext uri="{BB962C8B-B14F-4D97-AF65-F5344CB8AC3E}">
        <p14:creationId xmlns:p14="http://schemas.microsoft.com/office/powerpoint/2010/main" val="631431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AppleSystemUIFont"/>
                <a:ea typeface="Calibri" panose="020F0502020204030204" pitchFamily="34" charset="0"/>
                <a:cs typeface="AppleSystemUIFont"/>
              </a:rPr>
              <a:t>Avant toute chose, je vais expliquer le [(</a:t>
            </a:r>
            <a:r>
              <a:rPr lang="fr-FR" sz="1800" dirty="0" err="1">
                <a:effectLst/>
                <a:latin typeface="AppleSystemUIFont"/>
                <a:ea typeface="Calibri" panose="020F0502020204030204" pitchFamily="34" charset="0"/>
                <a:cs typeface="AppleSystemUIFont"/>
              </a:rPr>
              <a:t>ngModel</a:t>
            </a:r>
            <a:r>
              <a:rPr lang="fr-FR" sz="1800" dirty="0">
                <a:effectLst/>
                <a:latin typeface="AppleSystemUIFont"/>
                <a:ea typeface="Calibri" panose="020F0502020204030204" pitchFamily="34" charset="0"/>
                <a:cs typeface="AppleSystemUIFont"/>
              </a:rPr>
              <a:t>)]="email".</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r>
              <a:rPr lang="fr-FR" sz="1800" dirty="0">
                <a:effectLst/>
                <a:latin typeface="AppleSystemUIFont"/>
                <a:ea typeface="Calibri" panose="020F0502020204030204" pitchFamily="34" charset="0"/>
                <a:cs typeface="AppleSystemUIFont"/>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r>
              <a:rPr lang="fr-FR" sz="1800" dirty="0">
                <a:effectLst/>
                <a:latin typeface="AppleSystemUIFont"/>
                <a:ea typeface="Calibri" panose="020F0502020204030204" pitchFamily="34" charset="0"/>
                <a:cs typeface="AppleSystemUIFont"/>
              </a:rPr>
              <a:t>En gros </a:t>
            </a:r>
            <a:r>
              <a:rPr lang="fr-FR" sz="1800" dirty="0" err="1">
                <a:effectLst/>
                <a:latin typeface="AppleSystemUIFont"/>
                <a:ea typeface="Calibri" panose="020F0502020204030204" pitchFamily="34" charset="0"/>
                <a:cs typeface="AppleSystemUIFont"/>
              </a:rPr>
              <a:t>ngModel</a:t>
            </a:r>
            <a:r>
              <a:rPr lang="fr-FR" sz="1800" dirty="0">
                <a:effectLst/>
                <a:latin typeface="AppleSystemUIFont"/>
                <a:ea typeface="Calibri" panose="020F0502020204030204" pitchFamily="34" charset="0"/>
                <a:cs typeface="AppleSystemUIFont"/>
              </a:rPr>
              <a:t>, en Angular permet de lier le modèle et la vue.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r>
              <a:rPr lang="fr-FR" sz="1800" dirty="0">
                <a:effectLst/>
                <a:latin typeface="AppleSystemUIFont"/>
                <a:ea typeface="Calibri" panose="020F0502020204030204" pitchFamily="34" charset="0"/>
                <a:cs typeface="AppleSystemUIFont"/>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r>
              <a:rPr lang="fr-FR" sz="1800" dirty="0">
                <a:effectLst/>
                <a:latin typeface="AppleSystemUIFont"/>
                <a:ea typeface="Calibri" panose="020F0502020204030204" pitchFamily="34" charset="0"/>
                <a:cs typeface="AppleSystemUIFont"/>
              </a:rPr>
              <a:t>Du coup, tout ce que j’ai à faire, est de déclarer la variable email, qui est un string et qui est, soit vide, soit </a:t>
            </a:r>
            <a:r>
              <a:rPr lang="fr-FR" sz="1800" dirty="0" err="1">
                <a:effectLst/>
                <a:latin typeface="AppleSystemUIFont"/>
                <a:ea typeface="Calibri" panose="020F0502020204030204" pitchFamily="34" charset="0"/>
                <a:cs typeface="AppleSystemUIFont"/>
              </a:rPr>
              <a:t>undefined</a:t>
            </a:r>
            <a:r>
              <a:rPr lang="fr-FR" sz="1800" dirty="0">
                <a:effectLst/>
                <a:latin typeface="AppleSystemUIFont"/>
                <a:ea typeface="Calibri" panose="020F0502020204030204" pitchFamily="34" charset="0"/>
                <a:cs typeface="AppleSystemUIFont"/>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14</a:t>
            </a:fld>
            <a:endParaRPr lang="fr-FR"/>
          </a:p>
        </p:txBody>
      </p:sp>
    </p:spTree>
    <p:extLst>
      <p:ext uri="{BB962C8B-B14F-4D97-AF65-F5344CB8AC3E}">
        <p14:creationId xmlns:p14="http://schemas.microsoft.com/office/powerpoint/2010/main" val="2292952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Calibri" panose="020F0502020204030204" pitchFamily="34" charset="0"/>
                <a:cs typeface="AppleSystemUIFont"/>
              </a:rPr>
              <a:t>Et dans le HTML, sur l’input, je lie les deux.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effectLst/>
              <a:latin typeface="AppleSystemUIFon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Calibri" panose="020F0502020204030204" pitchFamily="34" charset="0"/>
                <a:cs typeface="AppleSystemUIFont"/>
              </a:rPr>
              <a:t>Le but de ça, c’est de récupérer la valeur de l’input et de la placer dans la variable email, ce qui fait que lorsque l’utilisateur va taper son email dans l’input email, alors son adresse email va être contenue dans la variable email.</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r>
              <a:rPr lang="fr-FR" sz="1800" dirty="0">
                <a:effectLst/>
                <a:latin typeface="Calibri" panose="020F0502020204030204" pitchFamily="34" charset="0"/>
              </a:rPr>
              <a:t>Afin d’inscrire l’utilisateur, nous </a:t>
            </a:r>
            <a:r>
              <a:rPr lang="fr-FR" sz="1800" dirty="0" err="1">
                <a:effectLst/>
                <a:latin typeface="Calibri" panose="020F0502020204030204" pitchFamily="34" charset="0"/>
              </a:rPr>
              <a:t>récupérons</a:t>
            </a:r>
            <a:r>
              <a:rPr lang="fr-FR" sz="1800" dirty="0">
                <a:effectLst/>
                <a:latin typeface="Calibri" panose="020F0502020204030204" pitchFamily="34" charset="0"/>
              </a:rPr>
              <a:t> donc les </a:t>
            </a:r>
            <a:r>
              <a:rPr lang="fr-FR" sz="1800" dirty="0" err="1">
                <a:effectLst/>
                <a:latin typeface="Calibri" panose="020F0502020204030204" pitchFamily="34" charset="0"/>
              </a:rPr>
              <a:t>données</a:t>
            </a:r>
            <a:r>
              <a:rPr lang="fr-FR" sz="1800" dirty="0">
                <a:effectLst/>
                <a:latin typeface="Calibri" panose="020F0502020204030204" pitchFamily="34" charset="0"/>
              </a:rPr>
              <a:t> telles quelles. </a:t>
            </a:r>
            <a:endParaRPr lang="fr-FR" sz="2800" dirty="0"/>
          </a:p>
          <a:p>
            <a:r>
              <a:rPr lang="fr-FR" sz="1800" dirty="0">
                <a:effectLst/>
                <a:latin typeface="Calibri" panose="020F0502020204030204" pitchFamily="34" charset="0"/>
              </a:rPr>
              <a:t>Nous nous occuperons de chiffrer le mot de passe dans le back. </a:t>
            </a:r>
            <a:endParaRPr lang="fr-FR"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15</a:t>
            </a:fld>
            <a:endParaRPr lang="fr-FR"/>
          </a:p>
        </p:txBody>
      </p:sp>
    </p:spTree>
    <p:extLst>
      <p:ext uri="{BB962C8B-B14F-4D97-AF65-F5344CB8AC3E}">
        <p14:creationId xmlns:p14="http://schemas.microsoft.com/office/powerpoint/2010/main" val="2077869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pareil, on récupère données utilisateurs email </a:t>
            </a:r>
            <a:r>
              <a:rPr lang="fr-FR" dirty="0" err="1"/>
              <a:t>password</a:t>
            </a:r>
            <a:endParaRPr lang="fr-FR" dirty="0"/>
          </a:p>
          <a:p>
            <a:r>
              <a:rPr lang="fr-FR" dirty="0"/>
              <a:t>(click) fonction native d’</a:t>
            </a:r>
            <a:r>
              <a:rPr lang="fr-FR" dirty="0" err="1"/>
              <a:t>angular</a:t>
            </a:r>
            <a:r>
              <a:rPr lang="fr-FR"/>
              <a:t> au clic</a:t>
            </a:r>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16</a:t>
            </a:fld>
            <a:endParaRPr lang="fr-FR"/>
          </a:p>
        </p:txBody>
      </p:sp>
    </p:spTree>
    <p:extLst>
      <p:ext uri="{BB962C8B-B14F-4D97-AF65-F5344CB8AC3E}">
        <p14:creationId xmlns:p14="http://schemas.microsoft.com/office/powerpoint/2010/main" val="135248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Times New Roman" panose="02020603050405020304" pitchFamily="18" charset="0"/>
                <a:cs typeface="AppleSystemUIFont"/>
              </a:rPr>
              <a:t>Une fois connecté, l’utilisateur revient sur la page d’accueil, mais avec un menu différent.</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C’est réalisé en allant vérifier si une variable id est définie dans le stockage local de l’ordinateur de l’utilisateur. Vu que lors de la connexion, cela instancie une variable id. </a:t>
            </a:r>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17</a:t>
            </a:fld>
            <a:endParaRPr lang="fr-FR"/>
          </a:p>
        </p:txBody>
      </p:sp>
    </p:spTree>
    <p:extLst>
      <p:ext uri="{BB962C8B-B14F-4D97-AF65-F5344CB8AC3E}">
        <p14:creationId xmlns:p14="http://schemas.microsoft.com/office/powerpoint/2010/main" val="2587391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Times New Roman" panose="02020603050405020304" pitchFamily="18" charset="0"/>
                <a:cs typeface="AppleSystemUIFont"/>
              </a:rPr>
              <a:t>Au niveau du </a:t>
            </a:r>
            <a:r>
              <a:rPr lang="fr-FR" sz="1800" dirty="0" err="1">
                <a:effectLst/>
                <a:latin typeface="AppleSystemUIFont"/>
                <a:ea typeface="Times New Roman" panose="02020603050405020304" pitchFamily="18" charset="0"/>
                <a:cs typeface="AppleSystemUIFont"/>
              </a:rPr>
              <a:t>typescript</a:t>
            </a:r>
            <a:r>
              <a:rPr lang="fr-FR" sz="1800" dirty="0">
                <a:effectLst/>
                <a:latin typeface="AppleSystemUIFont"/>
                <a:ea typeface="Times New Roman" panose="02020603050405020304" pitchFamily="18" charset="0"/>
                <a:cs typeface="AppleSystemUIFont"/>
              </a:rPr>
              <a:t>, une fonction </a:t>
            </a:r>
            <a:r>
              <a:rPr lang="fr-FR" sz="1800" dirty="0" err="1">
                <a:effectLst/>
                <a:latin typeface="AppleSystemUIFont"/>
                <a:ea typeface="Times New Roman" panose="02020603050405020304" pitchFamily="18" charset="0"/>
                <a:cs typeface="AppleSystemUIFont"/>
              </a:rPr>
              <a:t>IsLoggedin</a:t>
            </a:r>
            <a:r>
              <a:rPr lang="fr-FR" sz="1800" dirty="0">
                <a:effectLst/>
                <a:latin typeface="AppleSystemUIFont"/>
                <a:ea typeface="Times New Roman" panose="02020603050405020304" pitchFamily="18" charset="0"/>
                <a:cs typeface="AppleSystemUIFont"/>
              </a:rPr>
              <a:t>() est créé afin de vérifier la présence ou non d’un id dans le stockage local.</a:t>
            </a:r>
            <a:endParaRPr lang="fr-FR"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Times New Roman" panose="02020603050405020304" pitchFamily="18" charset="0"/>
                <a:cs typeface="AppleSystemUIFont"/>
              </a:rPr>
              <a:t>La fonction </a:t>
            </a:r>
            <a:r>
              <a:rPr lang="fr-FR" sz="1800" dirty="0" err="1">
                <a:effectLst/>
                <a:latin typeface="AppleSystemUIFont"/>
                <a:ea typeface="Times New Roman" panose="02020603050405020304" pitchFamily="18" charset="0"/>
                <a:cs typeface="AppleSystemUIFont"/>
              </a:rPr>
              <a:t>decrypt</a:t>
            </a:r>
            <a:r>
              <a:rPr lang="fr-FR" sz="1800" dirty="0">
                <a:effectLst/>
                <a:latin typeface="AppleSystemUIFont"/>
                <a:ea typeface="Times New Roman" panose="02020603050405020304" pitchFamily="18" charset="0"/>
                <a:cs typeface="AppleSystemUIFont"/>
              </a:rPr>
              <a:t>() permet de décrypter </a:t>
            </a:r>
            <a:r>
              <a:rPr lang="fr-FR" sz="1800" dirty="0" err="1">
                <a:effectLst/>
                <a:latin typeface="AppleSystemUIFont"/>
                <a:ea typeface="Times New Roman" panose="02020603050405020304" pitchFamily="18" charset="0"/>
                <a:cs typeface="AppleSystemUIFont"/>
              </a:rPr>
              <a:t>l’id</a:t>
            </a:r>
            <a:r>
              <a:rPr lang="fr-FR" sz="1800" dirty="0">
                <a:effectLst/>
                <a:latin typeface="AppleSystemUIFont"/>
                <a:ea typeface="Times New Roman" panose="02020603050405020304" pitchFamily="18" charset="0"/>
                <a:cs typeface="AppleSystemUIFont"/>
              </a:rPr>
              <a:t> de l’utilisateur stocké dans le stockage local. ( Voir page 31 )</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18</a:t>
            </a:fld>
            <a:endParaRPr lang="fr-FR"/>
          </a:p>
        </p:txBody>
      </p:sp>
    </p:spTree>
    <p:extLst>
      <p:ext uri="{BB962C8B-B14F-4D97-AF65-F5344CB8AC3E}">
        <p14:creationId xmlns:p14="http://schemas.microsoft.com/office/powerpoint/2010/main" val="665387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AppleSystemUIFont"/>
                <a:ea typeface="Times New Roman" panose="02020603050405020304" pitchFamily="18" charset="0"/>
                <a:cs typeface="AppleSystemUIFont"/>
              </a:rPr>
              <a:t>Et dans le HTML, simplement vérifier si </a:t>
            </a:r>
            <a:r>
              <a:rPr lang="fr-FR" sz="1800" dirty="0" err="1">
                <a:effectLst/>
                <a:latin typeface="AppleSystemUIFont"/>
                <a:ea typeface="Times New Roman" panose="02020603050405020304" pitchFamily="18" charset="0"/>
                <a:cs typeface="AppleSystemUIFont"/>
              </a:rPr>
              <a:t>l’id</a:t>
            </a:r>
            <a:r>
              <a:rPr lang="fr-FR" sz="1800" dirty="0">
                <a:effectLst/>
                <a:latin typeface="AppleSystemUIFont"/>
                <a:ea typeface="Times New Roman" panose="02020603050405020304" pitchFamily="18" charset="0"/>
                <a:cs typeface="AppleSystemUIFont"/>
              </a:rPr>
              <a:t> existe ou pas avec </a:t>
            </a:r>
            <a:r>
              <a:rPr lang="fr-FR" sz="1800" dirty="0" err="1">
                <a:effectLst/>
                <a:latin typeface="AppleSystemUIFont"/>
                <a:ea typeface="Times New Roman" panose="02020603050405020304" pitchFamily="18" charset="0"/>
                <a:cs typeface="AppleSystemUIFont"/>
              </a:rPr>
              <a:t>NgIf</a:t>
            </a:r>
            <a:r>
              <a:rPr lang="fr-FR" sz="1800" dirty="0">
                <a:effectLst/>
                <a:latin typeface="AppleSystemUIFont"/>
                <a:ea typeface="Times New Roman" panose="02020603050405020304" pitchFamily="18" charset="0"/>
                <a:cs typeface="AppleSystemUIFont"/>
              </a:rPr>
              <a:t>.</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 </a:t>
            </a:r>
            <a:r>
              <a:rPr lang="fr-FR" sz="1800" dirty="0" err="1">
                <a:effectLst/>
                <a:latin typeface="AppleSystemUIFont"/>
                <a:ea typeface="Times New Roman" panose="02020603050405020304" pitchFamily="18" charset="0"/>
                <a:cs typeface="AppleSystemUIFont"/>
              </a:rPr>
              <a:t>NgIf</a:t>
            </a:r>
            <a:r>
              <a:rPr lang="fr-FR" sz="1800" dirty="0">
                <a:effectLst/>
                <a:latin typeface="AppleSystemUIFont"/>
                <a:ea typeface="Times New Roman" panose="02020603050405020304" pitchFamily="18" charset="0"/>
                <a:cs typeface="AppleSystemUIFont"/>
              </a:rPr>
              <a:t> est une fonction d’Angular permettant d’effectuer une vérification dans le HTML )</a:t>
            </a:r>
            <a:endParaRPr lang="fr-FR" sz="1800" dirty="0">
              <a:effectLst/>
              <a:latin typeface="Times New Roman" panose="02020603050405020304" pitchFamily="18" charset="0"/>
              <a:ea typeface="Times New Roman" panose="02020603050405020304" pitchFamily="18" charset="0"/>
            </a:endParaRPr>
          </a:p>
          <a:p>
            <a:endParaRPr lang="fr-FR" dirty="0"/>
          </a:p>
          <a:p>
            <a:r>
              <a:rPr lang="fr-FR" sz="1800" dirty="0">
                <a:effectLst/>
                <a:latin typeface="AppleSystemUIFont"/>
                <a:ea typeface="Times New Roman" panose="02020603050405020304" pitchFamily="18" charset="0"/>
                <a:cs typeface="AppleSystemUIFont"/>
              </a:rPr>
              <a:t>SI on trouve un id dans le stockage local, alors ça veut dire que l’utilisateur est passé par le formulaire de connexion et donc nous faisons appel au composant </a:t>
            </a:r>
            <a:r>
              <a:rPr lang="fr-FR" sz="1800" dirty="0" err="1">
                <a:effectLst/>
                <a:latin typeface="AppleSystemUIFont"/>
                <a:ea typeface="Times New Roman" panose="02020603050405020304" pitchFamily="18" charset="0"/>
                <a:cs typeface="AppleSystemUIFont"/>
              </a:rPr>
              <a:t>NavbarOnline</a:t>
            </a:r>
            <a:r>
              <a:rPr lang="fr-FR" sz="1800" dirty="0">
                <a:effectLst/>
                <a:latin typeface="AppleSystemUIFont"/>
                <a:ea typeface="Times New Roman" panose="02020603050405020304" pitchFamily="18" charset="0"/>
                <a:cs typeface="AppleSystemUIFont"/>
              </a:rPr>
              <a:t>.</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 </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SI on n’en trouve pas, alors l’utilisateur n’est pas connecté et donc, nous appelons le composant </a:t>
            </a:r>
            <a:r>
              <a:rPr lang="fr-FR" sz="1800" dirty="0" err="1">
                <a:effectLst/>
                <a:latin typeface="AppleSystemUIFont"/>
                <a:ea typeface="Times New Roman" panose="02020603050405020304" pitchFamily="18" charset="0"/>
                <a:cs typeface="AppleSystemUIFont"/>
              </a:rPr>
              <a:t>NavbarOffline</a:t>
            </a:r>
            <a:r>
              <a:rPr lang="fr-FR" sz="1800" dirty="0">
                <a:effectLst/>
                <a:latin typeface="AppleSystemUIFont"/>
                <a:ea typeface="Times New Roman" panose="02020603050405020304" pitchFamily="18" charset="0"/>
                <a:cs typeface="AppleSystemUIFont"/>
              </a:rPr>
              <a:t>.</a:t>
            </a:r>
            <a:endParaRPr lang="fr-FR" sz="1800" dirty="0">
              <a:effectLst/>
              <a:latin typeface="Times New Roman" panose="02020603050405020304" pitchFamily="18" charset="0"/>
              <a:ea typeface="Times New Roman" panose="02020603050405020304" pitchFamily="18" charset="0"/>
            </a:endParaRP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19</a:t>
            </a:fld>
            <a:endParaRPr lang="fr-FR"/>
          </a:p>
        </p:txBody>
      </p:sp>
    </p:spTree>
    <p:extLst>
      <p:ext uri="{BB962C8B-B14F-4D97-AF65-F5344CB8AC3E}">
        <p14:creationId xmlns:p14="http://schemas.microsoft.com/office/powerpoint/2010/main" val="3182853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Times New Roman" panose="02020603050405020304" pitchFamily="18" charset="0"/>
                <a:cs typeface="AppleSystemUIFont"/>
              </a:rPr>
              <a:t>Sur la page </a:t>
            </a:r>
            <a:r>
              <a:rPr lang="fr-FR" sz="1800" dirty="0" err="1">
                <a:effectLst/>
                <a:latin typeface="AppleSystemUIFont"/>
                <a:ea typeface="Times New Roman" panose="02020603050405020304" pitchFamily="18" charset="0"/>
                <a:cs typeface="AppleSystemUIFont"/>
              </a:rPr>
              <a:t>My</a:t>
            </a:r>
            <a:r>
              <a:rPr lang="fr-FR" sz="1800" dirty="0">
                <a:effectLst/>
                <a:latin typeface="AppleSystemUIFont"/>
                <a:ea typeface="Times New Roman" panose="02020603050405020304" pitchFamily="18" charset="0"/>
                <a:cs typeface="AppleSystemUIFont"/>
              </a:rPr>
              <a:t> Links, l’utilisateur connecté a accès à tous les liens qu’il a déjà réduit, il peut visiter les liens, les supprimer ou les copier pour les réutiliser.</a:t>
            </a:r>
            <a:endParaRPr lang="fr-FR" sz="1800" dirty="0">
              <a:effectLst/>
              <a:latin typeface="Times New Roman" panose="02020603050405020304" pitchFamily="18" charset="0"/>
              <a:ea typeface="Times New Roman" panose="02020603050405020304" pitchFamily="18" charset="0"/>
            </a:endParaRPr>
          </a:p>
          <a:p>
            <a:endParaRPr lang="fr-FR" dirty="0"/>
          </a:p>
          <a:p>
            <a:r>
              <a:rPr lang="fr-FR" sz="1800" dirty="0">
                <a:effectLst/>
                <a:latin typeface="AppleSystemUIFont"/>
                <a:ea typeface="Times New Roman" panose="02020603050405020304" pitchFamily="18" charset="0"/>
                <a:cs typeface="AppleSystemUIFont"/>
              </a:rPr>
              <a:t>Afin de récupérer les données des liens réduits par l’utilisateur, je fais appel à mon API et je les affiche en utilisant une boucle, </a:t>
            </a:r>
            <a:r>
              <a:rPr lang="fr-FR" sz="1800" dirty="0" err="1">
                <a:effectLst/>
                <a:latin typeface="AppleSystemUIFont"/>
                <a:ea typeface="Times New Roman" panose="02020603050405020304" pitchFamily="18" charset="0"/>
                <a:cs typeface="AppleSystemUIFont"/>
              </a:rPr>
              <a:t>NgFor</a:t>
            </a:r>
            <a:r>
              <a:rPr lang="fr-FR" sz="1800" dirty="0">
                <a:effectLst/>
                <a:latin typeface="AppleSystemUIFont"/>
                <a:ea typeface="Times New Roman" panose="02020603050405020304" pitchFamily="18" charset="0"/>
                <a:cs typeface="AppleSystemUIFont"/>
              </a:rPr>
              <a:t>.</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 </a:t>
            </a:r>
            <a:endParaRPr lang="fr-FR" sz="1800" dirty="0">
              <a:effectLst/>
              <a:latin typeface="Times New Roman" panose="02020603050405020304" pitchFamily="18" charset="0"/>
              <a:ea typeface="Times New Roman" panose="02020603050405020304" pitchFamily="18" charset="0"/>
            </a:endParaRPr>
          </a:p>
          <a:p>
            <a:r>
              <a:rPr lang="fr-FR" sz="1800" dirty="0" err="1">
                <a:effectLst/>
                <a:latin typeface="AppleSystemUIFont"/>
                <a:ea typeface="Times New Roman" panose="02020603050405020304" pitchFamily="18" charset="0"/>
                <a:cs typeface="AppleSystemUIFont"/>
              </a:rPr>
              <a:t>NgFor</a:t>
            </a:r>
            <a:r>
              <a:rPr lang="fr-FR" sz="1800" dirty="0">
                <a:effectLst/>
                <a:latin typeface="AppleSystemUIFont"/>
                <a:ea typeface="Times New Roman" panose="02020603050405020304" pitchFamily="18" charset="0"/>
                <a:cs typeface="AppleSystemUIFont"/>
              </a:rPr>
              <a:t> est une fonction d’Angular permettant de faire une boucle dans le HTML.</a:t>
            </a:r>
            <a:endParaRPr lang="fr-FR" sz="1800" dirty="0">
              <a:effectLst/>
              <a:latin typeface="Times New Roman" panose="02020603050405020304" pitchFamily="18" charset="0"/>
              <a:ea typeface="Times New Roman" panose="02020603050405020304" pitchFamily="18" charset="0"/>
            </a:endParaRP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20</a:t>
            </a:fld>
            <a:endParaRPr lang="fr-FR"/>
          </a:p>
        </p:txBody>
      </p:sp>
    </p:spTree>
    <p:extLst>
      <p:ext uri="{BB962C8B-B14F-4D97-AF65-F5344CB8AC3E}">
        <p14:creationId xmlns:p14="http://schemas.microsoft.com/office/powerpoint/2010/main" val="3208942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Times New Roman" panose="02020603050405020304" pitchFamily="18" charset="0"/>
                <a:cs typeface="AppleSystemUIFont"/>
              </a:rPr>
              <a:t>Tout d’abord, j’instancie une variable </a:t>
            </a:r>
            <a:r>
              <a:rPr lang="fr-FR" sz="1800" dirty="0" err="1">
                <a:effectLst/>
                <a:latin typeface="AppleSystemUIFont"/>
                <a:ea typeface="Times New Roman" panose="02020603050405020304" pitchFamily="18" charset="0"/>
                <a:cs typeface="AppleSystemUIFont"/>
              </a:rPr>
              <a:t>mylinks</a:t>
            </a:r>
            <a:r>
              <a:rPr lang="fr-FR" sz="1800" dirty="0">
                <a:effectLst/>
                <a:latin typeface="AppleSystemUIFont"/>
                <a:ea typeface="Times New Roman" panose="02020603050405020304" pitchFamily="18" charset="0"/>
                <a:cs typeface="AppleSystemUIFont"/>
              </a:rPr>
              <a:t>, de type tableau, encore une fois, type natif d’</a:t>
            </a:r>
            <a:r>
              <a:rPr lang="fr-FR" sz="1800" dirty="0" err="1">
                <a:effectLst/>
                <a:latin typeface="AppleSystemUIFont"/>
                <a:ea typeface="Times New Roman" panose="02020603050405020304" pitchFamily="18" charset="0"/>
                <a:cs typeface="AppleSystemUIFont"/>
              </a:rPr>
              <a:t>angular</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21</a:t>
            </a:fld>
            <a:endParaRPr lang="fr-FR"/>
          </a:p>
        </p:txBody>
      </p:sp>
    </p:spTree>
    <p:extLst>
      <p:ext uri="{BB962C8B-B14F-4D97-AF65-F5344CB8AC3E}">
        <p14:creationId xmlns:p14="http://schemas.microsoft.com/office/powerpoint/2010/main" val="2391524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Avant toute chose, présentation,</a:t>
            </a:r>
          </a:p>
          <a:p>
            <a:endParaRPr lang="fr-FR" dirty="0"/>
          </a:p>
          <a:p>
            <a:r>
              <a:rPr lang="fr-FR" dirty="0"/>
              <a:t>Antoine, 31 ans , découvert le développement vers </a:t>
            </a:r>
            <a:r>
              <a:rPr lang="fr-FR" dirty="0" err="1"/>
              <a:t>l'age</a:t>
            </a:r>
            <a:r>
              <a:rPr lang="fr-FR" dirty="0"/>
              <a:t> de 20 ans en voyant père développer jeu de </a:t>
            </a:r>
            <a:r>
              <a:rPr lang="fr-FR" dirty="0" err="1"/>
              <a:t>Yatzee</a:t>
            </a:r>
            <a:r>
              <a:rPr lang="fr-FR" dirty="0"/>
              <a:t> en C++</a:t>
            </a:r>
          </a:p>
          <a:p>
            <a:endParaRPr lang="fr-FR" dirty="0"/>
          </a:p>
          <a:p>
            <a:r>
              <a:rPr lang="fr-FR" dirty="0"/>
              <a:t>d'abord commencé par le Perl qui est un langage de programmation fait pour traiter facilement des informations de type textuelles </a:t>
            </a:r>
          </a:p>
          <a:p>
            <a:endParaRPr lang="fr-FR" dirty="0"/>
          </a:p>
          <a:p>
            <a:r>
              <a:rPr lang="fr-FR" dirty="0"/>
              <a:t>Du coup petit jeu en textuel, du style aventure ou on peux combattre des monstres, gagner de l'</a:t>
            </a:r>
            <a:r>
              <a:rPr lang="fr-FR" dirty="0" err="1"/>
              <a:t>xp</a:t>
            </a:r>
            <a:r>
              <a:rPr lang="fr-FR" dirty="0"/>
              <a:t>, de l'or, gagner des niveaux </a:t>
            </a:r>
            <a:r>
              <a:rPr lang="fr-FR" dirty="0" err="1"/>
              <a:t>etc</a:t>
            </a:r>
            <a:r>
              <a:rPr lang="fr-FR" dirty="0"/>
              <a:t>, le tout en texte</a:t>
            </a:r>
          </a:p>
          <a:p>
            <a:endParaRPr lang="fr-FR" dirty="0"/>
          </a:p>
          <a:p>
            <a:r>
              <a:rPr lang="fr-FR" dirty="0"/>
              <a:t>Du coup, aucune base de donnée à l'époque, le personnage était supprimé une fois qu'on quittait, car uniquement contenu dans des variables</a:t>
            </a:r>
          </a:p>
          <a:p>
            <a:endParaRPr lang="fr-FR" dirty="0"/>
          </a:p>
          <a:p>
            <a:r>
              <a:rPr lang="fr-FR" dirty="0"/>
              <a:t>Puis j'ai découvert le HTML/CSS environ 1 an plus tard, et c'est surtout la que tombé amoureux du PHP car je pouvais enfin sauvegarder des données en base de donnée ! </a:t>
            </a:r>
          </a:p>
          <a:p>
            <a:r>
              <a:rPr lang="fr-FR" dirty="0"/>
              <a:t>Et du coup, faire des sites plus complexes, j'ai notamment développé un site web de covoiturage pour aller en boite de nuit sur l'ile de la réunion ou j'ai grandi.</a:t>
            </a:r>
          </a:p>
          <a:p>
            <a:endParaRPr lang="fr-FR" dirty="0"/>
          </a:p>
          <a:p>
            <a:r>
              <a:rPr lang="fr-FR" dirty="0"/>
              <a:t>Et récemment, depuis l'année dernière, je commence à me tourner vers des technologies un peu plus récentes et beaucoup plus utilisé en entreprise, comme </a:t>
            </a:r>
            <a:r>
              <a:rPr lang="fr-FR" dirty="0" err="1"/>
              <a:t>Angular</a:t>
            </a:r>
            <a:r>
              <a:rPr lang="fr-FR" dirty="0"/>
              <a:t> et </a:t>
            </a:r>
            <a:r>
              <a:rPr lang="fr-FR" dirty="0" err="1"/>
              <a:t>nodeJS</a:t>
            </a:r>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2</a:t>
            </a:fld>
            <a:endParaRPr lang="fr-FR"/>
          </a:p>
        </p:txBody>
      </p:sp>
    </p:spTree>
    <p:extLst>
      <p:ext uri="{BB962C8B-B14F-4D97-AF65-F5344CB8AC3E}">
        <p14:creationId xmlns:p14="http://schemas.microsoft.com/office/powerpoint/2010/main" val="345397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Times New Roman" panose="02020603050405020304" pitchFamily="18" charset="0"/>
                <a:cs typeface="AppleSystemUIFont"/>
              </a:rPr>
              <a:t>Puis j’appelle l’API et je remplis mon tableau </a:t>
            </a:r>
            <a:r>
              <a:rPr lang="fr-FR" sz="1800" dirty="0" err="1">
                <a:effectLst/>
                <a:latin typeface="AppleSystemUIFont"/>
                <a:ea typeface="Times New Roman" panose="02020603050405020304" pitchFamily="18" charset="0"/>
                <a:cs typeface="AppleSystemUIFont"/>
              </a:rPr>
              <a:t>mylinks</a:t>
            </a:r>
            <a:r>
              <a:rPr lang="fr-FR" sz="1800" dirty="0">
                <a:effectLst/>
                <a:latin typeface="AppleSystemUIFont"/>
                <a:ea typeface="Times New Roman" panose="02020603050405020304" pitchFamily="18" charset="0"/>
                <a:cs typeface="AppleSystemUIFont"/>
              </a:rPr>
              <a:t> avec les données récupérées :</a:t>
            </a:r>
            <a:endParaRPr lang="fr-FR" sz="1800" dirty="0">
              <a:effectLst/>
              <a:latin typeface="Times New Roman" panose="02020603050405020304" pitchFamily="18" charset="0"/>
              <a:ea typeface="Times New Roman" panose="02020603050405020304" pitchFamily="18" charset="0"/>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Times New Roman" panose="02020603050405020304" pitchFamily="18" charset="0"/>
                <a:cs typeface="AppleSystemUIFont"/>
              </a:rPr>
              <a:t>Puis dans le HTML, je peux effectuer un </a:t>
            </a:r>
            <a:r>
              <a:rPr lang="fr-FR" sz="1800" dirty="0" err="1">
                <a:effectLst/>
                <a:latin typeface="AppleSystemUIFont"/>
                <a:ea typeface="Times New Roman" panose="02020603050405020304" pitchFamily="18" charset="0"/>
                <a:cs typeface="AppleSystemUIFont"/>
              </a:rPr>
              <a:t>NgFor</a:t>
            </a:r>
            <a:r>
              <a:rPr lang="fr-FR" sz="1800" dirty="0">
                <a:effectLst/>
                <a:latin typeface="AppleSystemUIFont"/>
                <a:ea typeface="Times New Roman" panose="02020603050405020304" pitchFamily="18" charset="0"/>
                <a:cs typeface="AppleSystemUIFont"/>
              </a:rPr>
              <a:t> afin de boucler les résultats :</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22</a:t>
            </a:fld>
            <a:endParaRPr lang="fr-FR"/>
          </a:p>
        </p:txBody>
      </p:sp>
    </p:spTree>
    <p:extLst>
      <p:ext uri="{BB962C8B-B14F-4D97-AF65-F5344CB8AC3E}">
        <p14:creationId xmlns:p14="http://schemas.microsoft.com/office/powerpoint/2010/main" val="715062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AppleSystemUIFont"/>
                <a:ea typeface="Times New Roman" panose="02020603050405020304" pitchFamily="18" charset="0"/>
                <a:cs typeface="AppleSystemUIFont"/>
              </a:rPr>
              <a:t>Je vérifie également si l’utilisateur connecté a déjà réduit des liens avec un </a:t>
            </a:r>
            <a:r>
              <a:rPr lang="fr-FR" sz="1800" dirty="0" err="1">
                <a:effectLst/>
                <a:latin typeface="AppleSystemUIFont"/>
                <a:ea typeface="Times New Roman" panose="02020603050405020304" pitchFamily="18" charset="0"/>
                <a:cs typeface="AppleSystemUIFont"/>
              </a:rPr>
              <a:t>NgIf</a:t>
            </a:r>
            <a:r>
              <a:rPr lang="fr-FR" sz="1800" dirty="0">
                <a:effectLst/>
                <a:latin typeface="AppleSystemUIFont"/>
                <a:ea typeface="Times New Roman" panose="02020603050405020304" pitchFamily="18" charset="0"/>
                <a:cs typeface="AppleSystemUIFont"/>
              </a:rPr>
              <a:t>, vu précédemment, je regarde si la longueur du tableau est supérieure ou égale à zéro et j’affiche un message en conséquence.</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 </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Si l’utilisateur n’a jamais réduit d’url, un message lui dit qu’il n’a jamais réduit de lien.</a:t>
            </a:r>
            <a:endParaRPr lang="fr-FR" sz="1800" dirty="0">
              <a:effectLst/>
              <a:latin typeface="Times New Roman" panose="02020603050405020304" pitchFamily="18" charset="0"/>
              <a:ea typeface="Times New Roman" panose="02020603050405020304" pitchFamily="18" charset="0"/>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Times New Roman" panose="02020603050405020304" pitchFamily="18" charset="0"/>
                <a:cs typeface="AppleSystemUIFont"/>
              </a:rPr>
              <a:t>Et si au contraire, la longueur du tableau </a:t>
            </a:r>
            <a:r>
              <a:rPr lang="fr-FR" sz="1800" dirty="0" err="1">
                <a:effectLst/>
                <a:latin typeface="AppleSystemUIFont"/>
                <a:ea typeface="Times New Roman" panose="02020603050405020304" pitchFamily="18" charset="0"/>
                <a:cs typeface="AppleSystemUIFont"/>
              </a:rPr>
              <a:t>mylinks</a:t>
            </a:r>
            <a:r>
              <a:rPr lang="fr-FR" sz="1800" dirty="0">
                <a:effectLst/>
                <a:latin typeface="AppleSystemUIFont"/>
                <a:ea typeface="Times New Roman" panose="02020603050405020304" pitchFamily="18" charset="0"/>
                <a:cs typeface="AppleSystemUIFont"/>
              </a:rPr>
              <a:t> est supérieure à zéro, alors, cela veut dire que l’utilisateur connecté a déjà réduits des URLS et cela affiche la boucle </a:t>
            </a:r>
            <a:r>
              <a:rPr lang="fr-FR" sz="1800" dirty="0" err="1">
                <a:effectLst/>
                <a:latin typeface="AppleSystemUIFont"/>
                <a:ea typeface="Times New Roman" panose="02020603050405020304" pitchFamily="18" charset="0"/>
                <a:cs typeface="AppleSystemUIFont"/>
              </a:rPr>
              <a:t>NgFor</a:t>
            </a:r>
            <a:r>
              <a:rPr lang="fr-FR" sz="1800" dirty="0">
                <a:effectLst/>
                <a:latin typeface="AppleSystemUIFont"/>
                <a:ea typeface="Times New Roman" panose="02020603050405020304" pitchFamily="18" charset="0"/>
                <a:cs typeface="AppleSystemUIFont"/>
              </a:rPr>
              <a:t>.</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23</a:t>
            </a:fld>
            <a:endParaRPr lang="fr-FR"/>
          </a:p>
        </p:txBody>
      </p:sp>
    </p:spTree>
    <p:extLst>
      <p:ext uri="{BB962C8B-B14F-4D97-AF65-F5344CB8AC3E}">
        <p14:creationId xmlns:p14="http://schemas.microsoft.com/office/powerpoint/2010/main" val="1836225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AppleSystemUIFont"/>
                <a:ea typeface="Times New Roman" panose="02020603050405020304" pitchFamily="18" charset="0"/>
                <a:cs typeface="AppleSystemUIFont"/>
              </a:rPr>
              <a:t>Au niveau du responsive, j’ai utilisé les classes de </a:t>
            </a:r>
            <a:r>
              <a:rPr lang="fr-FR" sz="1800" dirty="0" err="1">
                <a:effectLst/>
                <a:latin typeface="AppleSystemUIFont"/>
                <a:ea typeface="Times New Roman" panose="02020603050405020304" pitchFamily="18" charset="0"/>
                <a:cs typeface="AppleSystemUIFont"/>
              </a:rPr>
              <a:t>Tailwind</a:t>
            </a:r>
            <a:r>
              <a:rPr lang="fr-FR" sz="1800" dirty="0">
                <a:effectLst/>
                <a:latin typeface="AppleSystemUIFont"/>
                <a:ea typeface="Times New Roman" panose="02020603050405020304" pitchFamily="18" charset="0"/>
                <a:cs typeface="AppleSystemUIFont"/>
              </a:rPr>
              <a:t> afin de déterminer le comportement des composants selon la résolution de l’appareil de l’utilisateur en utilisant les </a:t>
            </a:r>
            <a:r>
              <a:rPr lang="fr-FR" sz="1800" dirty="0" err="1">
                <a:effectLst/>
                <a:latin typeface="AppleSystemUIFont"/>
                <a:ea typeface="Times New Roman" panose="02020603050405020304" pitchFamily="18" charset="0"/>
                <a:cs typeface="AppleSystemUIFont"/>
              </a:rPr>
              <a:t>grid</a:t>
            </a:r>
            <a:r>
              <a:rPr lang="fr-FR" sz="1800" dirty="0">
                <a:effectLst/>
                <a:latin typeface="AppleSystemUIFont"/>
                <a:ea typeface="Times New Roman" panose="02020603050405020304" pitchFamily="18" charset="0"/>
                <a:cs typeface="AppleSystemUIFont"/>
              </a:rPr>
              <a:t> et les outils de responsive design de </a:t>
            </a:r>
            <a:r>
              <a:rPr lang="fr-FR" sz="1800" dirty="0" err="1">
                <a:effectLst/>
                <a:latin typeface="AppleSystemUIFont"/>
                <a:ea typeface="Times New Roman" panose="02020603050405020304" pitchFamily="18" charset="0"/>
                <a:cs typeface="AppleSystemUIFont"/>
              </a:rPr>
              <a:t>Tailwind</a:t>
            </a:r>
            <a:r>
              <a:rPr lang="fr-FR" sz="1800" dirty="0">
                <a:effectLst/>
                <a:latin typeface="AppleSystemUIFont"/>
                <a:ea typeface="Times New Roman" panose="02020603050405020304" pitchFamily="18" charset="0"/>
                <a:cs typeface="AppleSystemUIFont"/>
              </a:rPr>
              <a:t>.</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 </a:t>
            </a:r>
            <a:endParaRPr lang="fr-FR" sz="1800" dirty="0">
              <a:effectLst/>
              <a:latin typeface="Times New Roman" panose="02020603050405020304" pitchFamily="18" charset="0"/>
              <a:ea typeface="Times New Roman" panose="02020603050405020304" pitchFamily="18" charset="0"/>
            </a:endParaRPr>
          </a:p>
          <a:p>
            <a:r>
              <a:rPr lang="fr-FR" sz="1800" dirty="0" err="1">
                <a:effectLst/>
                <a:latin typeface="AppleSystemUIFont"/>
                <a:ea typeface="Times New Roman" panose="02020603050405020304" pitchFamily="18" charset="0"/>
                <a:cs typeface="AppleSystemUIFont"/>
              </a:rPr>
              <a:t>sm</a:t>
            </a:r>
            <a:r>
              <a:rPr lang="fr-FR" sz="1800" dirty="0">
                <a:effectLst/>
                <a:latin typeface="AppleSystemUIFont"/>
                <a:ea typeface="Times New Roman" panose="02020603050405020304" pitchFamily="18" charset="0"/>
                <a:cs typeface="AppleSystemUIFont"/>
              </a:rPr>
              <a:t>, md, lg, xl veulent respectivement dire 640, 768, 1024 et 1280 pixels.</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 </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Dans le cas présent, j’ai indiqué que plus la résolution d’écran est petite, plus le nombre de colonne horizontalement, dans la grille diminue.</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24</a:t>
            </a:fld>
            <a:endParaRPr lang="fr-FR"/>
          </a:p>
        </p:txBody>
      </p:sp>
    </p:spTree>
    <p:extLst>
      <p:ext uri="{BB962C8B-B14F-4D97-AF65-F5344CB8AC3E}">
        <p14:creationId xmlns:p14="http://schemas.microsoft.com/office/powerpoint/2010/main" val="59200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err="1">
                <a:effectLst/>
                <a:latin typeface="AppleSystemUIFont"/>
                <a:ea typeface="Times New Roman" panose="02020603050405020304" pitchFamily="18" charset="0"/>
                <a:cs typeface="AppleSystemUIFont"/>
              </a:rPr>
              <a:t>TailwindCSS</a:t>
            </a:r>
            <a:r>
              <a:rPr lang="fr-FR" sz="1800" dirty="0">
                <a:effectLst/>
                <a:latin typeface="AppleSystemUIFont"/>
                <a:ea typeface="Times New Roman" panose="02020603050405020304" pitchFamily="18" charset="0"/>
                <a:cs typeface="AppleSystemUIFont"/>
              </a:rPr>
              <a:t> est un </a:t>
            </a:r>
            <a:r>
              <a:rPr lang="fr-FR" sz="1800" dirty="0" err="1">
                <a:effectLst/>
                <a:latin typeface="AppleSystemUIFont"/>
                <a:ea typeface="Times New Roman" panose="02020603050405020304" pitchFamily="18" charset="0"/>
                <a:cs typeface="AppleSystemUIFont"/>
              </a:rPr>
              <a:t>framework</a:t>
            </a:r>
            <a:r>
              <a:rPr lang="fr-FR" sz="1800" dirty="0">
                <a:effectLst/>
                <a:latin typeface="AppleSystemUIFont"/>
                <a:ea typeface="Times New Roman" panose="02020603050405020304" pitchFamily="18" charset="0"/>
                <a:cs typeface="AppleSystemUIFont"/>
              </a:rPr>
              <a:t> CSS « mobile first », ce qui veut dire que si l’on ne précise pas la résolution d’écran, c’est ce que va afficher un mobile.</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 </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Dans le cas présent, cela revient à la même chose que d’écrire en CSS :</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25</a:t>
            </a:fld>
            <a:endParaRPr lang="fr-FR"/>
          </a:p>
        </p:txBody>
      </p:sp>
    </p:spTree>
    <p:extLst>
      <p:ext uri="{BB962C8B-B14F-4D97-AF65-F5344CB8AC3E}">
        <p14:creationId xmlns:p14="http://schemas.microsoft.com/office/powerpoint/2010/main" val="3533369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AppleSystemUIFont"/>
                <a:ea typeface="Times New Roman" panose="02020603050405020304" pitchFamily="18" charset="0"/>
                <a:cs typeface="AppleSystemUIFont"/>
              </a:rPr>
              <a:t>Afin de supprimer un lien, je fais appel à une fonction </a:t>
            </a:r>
            <a:r>
              <a:rPr lang="fr-FR" sz="1800" dirty="0" err="1">
                <a:effectLst/>
                <a:latin typeface="AppleSystemUIFont"/>
                <a:ea typeface="Times New Roman" panose="02020603050405020304" pitchFamily="18" charset="0"/>
                <a:cs typeface="AppleSystemUIFont"/>
              </a:rPr>
              <a:t>delete</a:t>
            </a:r>
            <a:r>
              <a:rPr lang="fr-FR" sz="1800" dirty="0">
                <a:effectLst/>
                <a:latin typeface="AppleSystemUIFont"/>
                <a:ea typeface="Times New Roman" panose="02020603050405020304" pitchFamily="18" charset="0"/>
                <a:cs typeface="AppleSystemUIFont"/>
              </a:rPr>
              <a:t>() au clic du bouton « </a:t>
            </a:r>
            <a:r>
              <a:rPr lang="fr-FR" sz="1800" dirty="0" err="1">
                <a:effectLst/>
                <a:latin typeface="AppleSystemUIFont"/>
                <a:ea typeface="Times New Roman" panose="02020603050405020304" pitchFamily="18" charset="0"/>
                <a:cs typeface="AppleSystemUIFont"/>
              </a:rPr>
              <a:t>delete</a:t>
            </a:r>
            <a:r>
              <a:rPr lang="fr-FR" sz="1800" dirty="0">
                <a:effectLst/>
                <a:latin typeface="AppleSystemUIFont"/>
                <a:ea typeface="Times New Roman" panose="02020603050405020304" pitchFamily="18" charset="0"/>
                <a:cs typeface="AppleSystemUIFont"/>
              </a:rPr>
              <a:t> » à laquelle je rajoute un paramètre id.</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La fonction fait appel à l’API ( voir page 27 )</a:t>
            </a:r>
            <a:endParaRPr lang="fr-FR" sz="1800" dirty="0">
              <a:effectLst/>
              <a:latin typeface="Times New Roman" panose="02020603050405020304" pitchFamily="18" charset="0"/>
              <a:ea typeface="Times New Roman" panose="02020603050405020304" pitchFamily="18" charset="0"/>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Times New Roman" panose="02020603050405020304" pitchFamily="18" charset="0"/>
                <a:cs typeface="AppleSystemUIFont"/>
              </a:rPr>
              <a:t>La fonction (click) est une fonction native d’Angular permettant d’appeler une fonction au clic de ce composant.</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27</a:t>
            </a:fld>
            <a:endParaRPr lang="fr-FR"/>
          </a:p>
        </p:txBody>
      </p:sp>
    </p:spTree>
    <p:extLst>
      <p:ext uri="{BB962C8B-B14F-4D97-AF65-F5344CB8AC3E}">
        <p14:creationId xmlns:p14="http://schemas.microsoft.com/office/powerpoint/2010/main" val="4152010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AppleSystemUIFont"/>
                <a:ea typeface="Times New Roman" panose="02020603050405020304" pitchFamily="18" charset="0"/>
                <a:cs typeface="AppleSystemUIFont"/>
              </a:rPr>
              <a:t>L’utilisateur peux également cliquer sur un lien déjà raccourci afin de le copier dans le presse papier.</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 </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Pour cela, j’ai créé une fonction </a:t>
            </a:r>
            <a:r>
              <a:rPr lang="fr-FR" sz="1800" dirty="0" err="1">
                <a:effectLst/>
                <a:latin typeface="AppleSystemUIFont"/>
                <a:ea typeface="Times New Roman" panose="02020603050405020304" pitchFamily="18" charset="0"/>
                <a:cs typeface="AppleSystemUIFont"/>
              </a:rPr>
              <a:t>CopyMessage</a:t>
            </a:r>
            <a:r>
              <a:rPr lang="fr-FR" sz="1800" dirty="0">
                <a:effectLst/>
                <a:latin typeface="AppleSystemUIFont"/>
                <a:ea typeface="Times New Roman" panose="02020603050405020304" pitchFamily="18" charset="0"/>
                <a:cs typeface="AppleSystemUIFont"/>
              </a:rPr>
              <a:t>() prenant en paramètre la valeur du message à copié.</a:t>
            </a:r>
            <a:endParaRPr lang="fr-FR" sz="1800" dirty="0">
              <a:effectLst/>
              <a:latin typeface="Times New Roman" panose="02020603050405020304" pitchFamily="18" charset="0"/>
              <a:ea typeface="Times New Roman" panose="02020603050405020304" pitchFamily="18" charset="0"/>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Times New Roman" panose="02020603050405020304" pitchFamily="18" charset="0"/>
                <a:cs typeface="AppleSystemUIFont"/>
              </a:rPr>
              <a:t>La fonction crée un </a:t>
            </a:r>
            <a:r>
              <a:rPr lang="fr-FR" sz="1800" dirty="0" err="1">
                <a:effectLst/>
                <a:latin typeface="AppleSystemUIFont"/>
                <a:ea typeface="Times New Roman" panose="02020603050405020304" pitchFamily="18" charset="0"/>
                <a:cs typeface="AppleSystemUIFont"/>
              </a:rPr>
              <a:t>textarera</a:t>
            </a:r>
            <a:r>
              <a:rPr lang="fr-FR" sz="1800" dirty="0">
                <a:effectLst/>
                <a:latin typeface="AppleSystemUIFont"/>
                <a:ea typeface="Times New Roman" panose="02020603050405020304" pitchFamily="18" charset="0"/>
                <a:cs typeface="AppleSystemUIFont"/>
              </a:rPr>
              <a:t>, le cache, lui donne la valeur que l’on a copié puis le rajoute au DOM, elle focus le </a:t>
            </a:r>
            <a:r>
              <a:rPr lang="fr-FR" sz="1800" dirty="0" err="1">
                <a:effectLst/>
                <a:latin typeface="AppleSystemUIFont"/>
                <a:ea typeface="Times New Roman" panose="02020603050405020304" pitchFamily="18" charset="0"/>
                <a:cs typeface="AppleSystemUIFont"/>
              </a:rPr>
              <a:t>textarea</a:t>
            </a:r>
            <a:r>
              <a:rPr lang="fr-FR" sz="1800" dirty="0">
                <a:effectLst/>
                <a:latin typeface="AppleSystemUIFont"/>
                <a:ea typeface="Times New Roman" panose="02020603050405020304" pitchFamily="18" charset="0"/>
                <a:cs typeface="AppleSystemUIFont"/>
              </a:rPr>
              <a:t>, sélectionne le texte qu’il contient, puis copie le texte. Et enfin, elle supprime le </a:t>
            </a:r>
            <a:r>
              <a:rPr lang="fr-FR" sz="1800" dirty="0" err="1">
                <a:effectLst/>
                <a:latin typeface="AppleSystemUIFont"/>
                <a:ea typeface="Times New Roman" panose="02020603050405020304" pitchFamily="18" charset="0"/>
                <a:cs typeface="AppleSystemUIFont"/>
              </a:rPr>
              <a:t>textarea</a:t>
            </a:r>
            <a:r>
              <a:rPr lang="fr-FR" sz="1800" dirty="0">
                <a:effectLst/>
                <a:latin typeface="AppleSystemUIFont"/>
                <a:ea typeface="Times New Roman" panose="02020603050405020304" pitchFamily="18" charset="0"/>
                <a:cs typeface="AppleSystemUIFont"/>
              </a:rPr>
              <a:t>.</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28</a:t>
            </a:fld>
            <a:endParaRPr lang="fr-FR"/>
          </a:p>
        </p:txBody>
      </p:sp>
    </p:spTree>
    <p:extLst>
      <p:ext uri="{BB962C8B-B14F-4D97-AF65-F5344CB8AC3E}">
        <p14:creationId xmlns:p14="http://schemas.microsoft.com/office/powerpoint/2010/main" val="3610689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AppleSystemUIFont"/>
                <a:ea typeface="Times New Roman" panose="02020603050405020304" pitchFamily="18" charset="0"/>
                <a:cs typeface="AppleSystemUIFont"/>
              </a:rPr>
              <a:t>Via le menu, l’utilisateur peux également accéder à sa page de profil.</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 </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Cette page permet seulement de pouvoir modifier son adresse de connexion.</a:t>
            </a:r>
            <a:endParaRPr lang="fr-FR"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Times New Roman" panose="02020603050405020304" pitchFamily="18" charset="0"/>
                <a:cs typeface="AppleSystemUIFont"/>
              </a:rPr>
              <a:t>Pour se faire, j’utilise les mêmes méthodes que précédemment utilisées afin de récupérer la valeur de l’input et de faire appel à l’API afin de modifier les données de l’utilisateur.</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29</a:t>
            </a:fld>
            <a:endParaRPr lang="fr-FR"/>
          </a:p>
        </p:txBody>
      </p:sp>
    </p:spTree>
    <p:extLst>
      <p:ext uri="{BB962C8B-B14F-4D97-AF65-F5344CB8AC3E}">
        <p14:creationId xmlns:p14="http://schemas.microsoft.com/office/powerpoint/2010/main" val="3237914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30</a:t>
            </a:fld>
            <a:endParaRPr lang="fr-FR"/>
          </a:p>
        </p:txBody>
      </p:sp>
    </p:spTree>
    <p:extLst>
      <p:ext uri="{BB962C8B-B14F-4D97-AF65-F5344CB8AC3E}">
        <p14:creationId xmlns:p14="http://schemas.microsoft.com/office/powerpoint/2010/main" val="3176239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effectLst/>
                <a:latin typeface="AppleSystemUIFont"/>
                <a:ea typeface="Times New Roman" panose="02020603050405020304" pitchFamily="18" charset="0"/>
                <a:cs typeface="AppleSystemUIFont"/>
              </a:rPr>
              <a:t>Pour le back end, comme expliqué précédemment, j’ai créé ma propre API REST avec NodeJS ( Une API REST est une interface de programmation d’application ou chaque ressource est accessible via un identifiant unique ( un URI, Uniform Ressource Identifier  )</a:t>
            </a:r>
            <a:endParaRPr lang="fr-FR" sz="1200" dirty="0">
              <a:effectLst/>
              <a:latin typeface="Times New Roman" panose="02020603050405020304" pitchFamily="18" charset="0"/>
              <a:ea typeface="Times New Roman" panose="02020603050405020304" pitchFamily="18" charset="0"/>
            </a:endParaRPr>
          </a:p>
          <a:p>
            <a:r>
              <a:rPr lang="fr-FR" sz="1200" dirty="0">
                <a:effectLst/>
                <a:latin typeface="AppleSystemUIFont"/>
                <a:ea typeface="Times New Roman" panose="02020603050405020304" pitchFamily="18" charset="0"/>
                <a:cs typeface="AppleSystemUIFont"/>
              </a:rPr>
              <a:t> </a:t>
            </a:r>
            <a:endParaRPr lang="fr-FR" sz="1200" dirty="0">
              <a:effectLst/>
              <a:latin typeface="Times New Roman" panose="02020603050405020304" pitchFamily="18" charset="0"/>
              <a:ea typeface="Times New Roman" panose="02020603050405020304" pitchFamily="18" charset="0"/>
            </a:endParaRPr>
          </a:p>
          <a:p>
            <a:r>
              <a:rPr lang="fr-FR" sz="1200" dirty="0">
                <a:effectLst/>
                <a:latin typeface="AppleSystemUIFont"/>
                <a:ea typeface="Times New Roman" panose="02020603050405020304" pitchFamily="18" charset="0"/>
                <a:cs typeface="AppleSystemUIFont"/>
              </a:rPr>
              <a:t> </a:t>
            </a:r>
            <a:endParaRPr lang="fr-FR" sz="1200" dirty="0">
              <a:effectLst/>
              <a:latin typeface="Times New Roman" panose="02020603050405020304" pitchFamily="18" charset="0"/>
              <a:ea typeface="Times New Roman" panose="02020603050405020304" pitchFamily="18" charset="0"/>
            </a:endParaRPr>
          </a:p>
          <a:p>
            <a:r>
              <a:rPr lang="fr-FR" sz="1200" dirty="0">
                <a:effectLst/>
                <a:latin typeface="AppleSystemUIFont"/>
                <a:ea typeface="Times New Roman" panose="02020603050405020304" pitchFamily="18" charset="0"/>
                <a:cs typeface="AppleSystemUIFont"/>
              </a:rPr>
              <a:t>Afin de simplifier mon code, j’utilise le Framework Express,</a:t>
            </a:r>
            <a:endParaRPr lang="fr-FR" sz="1200" dirty="0">
              <a:effectLst/>
              <a:latin typeface="Times New Roman" panose="02020603050405020304" pitchFamily="18" charset="0"/>
              <a:ea typeface="Times New Roman" panose="02020603050405020304" pitchFamily="18" charset="0"/>
            </a:endParaRPr>
          </a:p>
          <a:p>
            <a:r>
              <a:rPr lang="fr-FR" sz="1200" dirty="0">
                <a:effectLst/>
                <a:latin typeface="AppleSystemUIFont"/>
                <a:ea typeface="Times New Roman" panose="02020603050405020304" pitchFamily="18" charset="0"/>
                <a:cs typeface="AppleSystemUIFont"/>
              </a:rPr>
              <a:t>Il prend en charge les détails essentiels du backend, tels que les sessions, le traitement des erreurs et le routage.</a:t>
            </a:r>
            <a:endParaRPr lang="fr-FR" sz="1200" dirty="0">
              <a:effectLst/>
              <a:latin typeface="Times New Roman" panose="02020603050405020304" pitchFamily="18" charset="0"/>
              <a:ea typeface="Times New Roman" panose="02020603050405020304" pitchFamily="18" charset="0"/>
            </a:endParaRP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31</a:t>
            </a:fld>
            <a:endParaRPr lang="fr-FR"/>
          </a:p>
        </p:txBody>
      </p:sp>
    </p:spTree>
    <p:extLst>
      <p:ext uri="{BB962C8B-B14F-4D97-AF65-F5344CB8AC3E}">
        <p14:creationId xmlns:p14="http://schemas.microsoft.com/office/powerpoint/2010/main" val="413236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Times New Roman" panose="02020603050405020304" pitchFamily="18" charset="0"/>
                <a:cs typeface="AppleSystemUIFont"/>
              </a:rPr>
              <a:t>La connexion à la base de données se fait en utilisant </a:t>
            </a:r>
            <a:r>
              <a:rPr lang="fr-FR" sz="1800" dirty="0" err="1">
                <a:effectLst/>
                <a:latin typeface="AppleSystemUIFont"/>
                <a:ea typeface="Times New Roman" panose="02020603050405020304" pitchFamily="18" charset="0"/>
                <a:cs typeface="AppleSystemUIFont"/>
              </a:rPr>
              <a:t>Mongoose</a:t>
            </a:r>
            <a:r>
              <a:rPr lang="fr-FR" sz="1800" dirty="0">
                <a:effectLst/>
                <a:latin typeface="AppleSystemUIFont"/>
                <a:ea typeface="Times New Roman" panose="02020603050405020304" pitchFamily="18" charset="0"/>
                <a:cs typeface="AppleSystemUIFont"/>
              </a:rPr>
              <a:t> et un </a:t>
            </a:r>
            <a:r>
              <a:rPr lang="fr-FR" sz="1800" dirty="0" err="1">
                <a:effectLst/>
                <a:latin typeface="AppleSystemUIFont"/>
                <a:ea typeface="Times New Roman" panose="02020603050405020304" pitchFamily="18" charset="0"/>
                <a:cs typeface="AppleSystemUIFont"/>
              </a:rPr>
              <a:t>try</a:t>
            </a:r>
            <a:r>
              <a:rPr lang="fr-FR" sz="1800" dirty="0">
                <a:effectLst/>
                <a:latin typeface="AppleSystemUIFont"/>
                <a:ea typeface="Times New Roman" panose="02020603050405020304" pitchFamily="18" charset="0"/>
                <a:cs typeface="AppleSystemUIFont"/>
              </a:rPr>
              <a:t> and catch :</a:t>
            </a:r>
            <a:endParaRPr lang="fr-FR" sz="1800" dirty="0">
              <a:effectLst/>
              <a:latin typeface="Times New Roman" panose="02020603050405020304" pitchFamily="18" charset="0"/>
              <a:ea typeface="Times New Roman" panose="02020603050405020304" pitchFamily="18" charset="0"/>
            </a:endParaRPr>
          </a:p>
          <a:p>
            <a:r>
              <a:rPr lang="fr-FR" dirty="0"/>
              <a:t>Du coup, la variable DB_URI est stockée dans un fichier config/</a:t>
            </a:r>
            <a:r>
              <a:rPr lang="fr-FR" dirty="0" err="1"/>
              <a:t>server.js</a:t>
            </a:r>
            <a:r>
              <a:rPr lang="fr-FR" dirty="0"/>
              <a:t>, que lui, je n’envoie pas sur git, bien évidemment</a:t>
            </a:r>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32</a:t>
            </a:fld>
            <a:endParaRPr lang="fr-FR"/>
          </a:p>
        </p:txBody>
      </p:sp>
    </p:spTree>
    <p:extLst>
      <p:ext uri="{BB962C8B-B14F-4D97-AF65-F5344CB8AC3E}">
        <p14:creationId xmlns:p14="http://schemas.microsoft.com/office/powerpoint/2010/main" val="3316306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000000"/>
                </a:solidFill>
                <a:effectLst/>
                <a:latin typeface="Helvetica Neue" panose="02000503000000020004" pitchFamily="2" charset="0"/>
                <a:ea typeface="Calibri" panose="020F0502020204030204" pitchFamily="34" charset="0"/>
                <a:cs typeface="Helvetica Neue" panose="02000503000000020004" pitchFamily="2" charset="0"/>
              </a:rPr>
              <a:t>On connais tous les liens à rallonge qui polluent nos publications sur les réseaux sociaux, ou rajoutent des dizaines de caractères inutiles dans nos rédactions. Le but de Smollu est de résoudre ce problème et de rendre les urls propres et courts.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a:p>
            <a:endParaRPr lang="fr-FR" dirty="0"/>
          </a:p>
          <a:p>
            <a:r>
              <a:rPr lang="fr-FR" dirty="0"/>
              <a:t>Si utilisateur visite </a:t>
            </a:r>
            <a:r>
              <a:rPr lang="fr-FR" dirty="0" err="1"/>
              <a:t>smol.lu</a:t>
            </a:r>
            <a:r>
              <a:rPr lang="fr-FR" dirty="0"/>
              <a:t>, il peux y coller un URL à rallonge et récupérer un URL réduit qu'il pourra ensuite partager sur les réseaux sociaux ou dans des documents écrits ( thèses </a:t>
            </a:r>
            <a:r>
              <a:rPr lang="fr-FR" dirty="0" err="1"/>
              <a:t>etc</a:t>
            </a:r>
            <a:r>
              <a:rPr lang="fr-FR" dirty="0"/>
              <a:t> )</a:t>
            </a:r>
          </a:p>
          <a:p>
            <a:endParaRPr lang="fr-FR" dirty="0"/>
          </a:p>
          <a:p>
            <a:endParaRPr lang="fr-FR" dirty="0"/>
          </a:p>
          <a:p>
            <a:r>
              <a:rPr lang="fr-FR" dirty="0"/>
              <a:t>Si j'ai choisi ce stack la, c'est parce que déménage au Danemark et que j'ai des vues sur une entreprise qui utilise ces technologies la.</a:t>
            </a:r>
          </a:p>
          <a:p>
            <a:endParaRPr lang="fr-FR" dirty="0"/>
          </a:p>
          <a:p>
            <a:r>
              <a:rPr lang="fr-FR" dirty="0"/>
              <a:t>Donc pour les stacks, </a:t>
            </a:r>
            <a:r>
              <a:rPr lang="fr-FR" dirty="0" err="1"/>
              <a:t>Angular</a:t>
            </a:r>
            <a:r>
              <a:rPr lang="fr-FR" dirty="0"/>
              <a:t> 14.2.8</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err="1">
                <a:effectLst/>
                <a:latin typeface="Calibri" panose="020F0502020204030204" pitchFamily="34" charset="0"/>
                <a:ea typeface="Calibri" panose="020F0502020204030204" pitchFamily="34" charset="0"/>
                <a:cs typeface="Times New Roman" panose="02020603050405020304" pitchFamily="18" charset="0"/>
              </a:rPr>
              <a:t>Angular</a:t>
            </a:r>
            <a:r>
              <a:rPr lang="fr-FR" sz="1800" dirty="0">
                <a:effectLst/>
                <a:latin typeface="Calibri" panose="020F0502020204030204" pitchFamily="34" charset="0"/>
                <a:ea typeface="Calibri" panose="020F0502020204030204" pitchFamily="34" charset="0"/>
                <a:cs typeface="Times New Roman" panose="02020603050405020304" pitchFamily="18" charset="0"/>
              </a:rPr>
              <a:t> est un Framework JS crée et maintenu par Google, il permet de créer des « single page application » et permet de traduire des documents HTML statiques en contenu dynamique.</a:t>
            </a:r>
          </a:p>
          <a:p>
            <a:endParaRPr lang="fr-FR" dirty="0"/>
          </a:p>
          <a:p>
            <a:r>
              <a:rPr lang="fr-FR" dirty="0"/>
              <a:t>J’ai choisi ce stack parce que entreprise et ce sont les technologies utilisées dans les entreprises que je vise.</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3</a:t>
            </a:fld>
            <a:endParaRPr lang="fr-FR"/>
          </a:p>
        </p:txBody>
      </p:sp>
    </p:spTree>
    <p:extLst>
      <p:ext uri="{BB962C8B-B14F-4D97-AF65-F5344CB8AC3E}">
        <p14:creationId xmlns:p14="http://schemas.microsoft.com/office/powerpoint/2010/main" val="773900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AppleSystemUIFont"/>
                <a:ea typeface="Times New Roman" panose="02020603050405020304" pitchFamily="18" charset="0"/>
                <a:cs typeface="AppleSystemUIFont"/>
              </a:rPr>
              <a:t>Afin de réduire un URL, je récupère l’URL long que je mets dans une variable « url », puis je récupère une new Date().</a:t>
            </a:r>
            <a:r>
              <a:rPr lang="fr-FR" sz="1800" dirty="0" err="1">
                <a:effectLst/>
                <a:latin typeface="AppleSystemUIFont"/>
                <a:ea typeface="Times New Roman" panose="02020603050405020304" pitchFamily="18" charset="0"/>
                <a:cs typeface="AppleSystemUIFont"/>
              </a:rPr>
              <a:t>getTime</a:t>
            </a:r>
            <a:r>
              <a:rPr lang="fr-FR" sz="1800" dirty="0">
                <a:effectLst/>
                <a:latin typeface="AppleSystemUIFont"/>
                <a:ea typeface="Times New Roman" panose="02020603050405020304" pitchFamily="18" charset="0"/>
                <a:cs typeface="AppleSystemUIFont"/>
              </a:rPr>
              <a:t>() ce qui permet d’afficher le nombre de millisecondes depuis le </a:t>
            </a:r>
            <a:r>
              <a:rPr lang="fr-FR" sz="1800" dirty="0" err="1">
                <a:effectLst/>
                <a:latin typeface="AppleSystemUIFont"/>
                <a:ea typeface="Times New Roman" panose="02020603050405020304" pitchFamily="18" charset="0"/>
                <a:cs typeface="AppleSystemUIFont"/>
              </a:rPr>
              <a:t>ECMAScript</a:t>
            </a:r>
            <a:r>
              <a:rPr lang="fr-FR" sz="1800" dirty="0">
                <a:effectLst/>
                <a:latin typeface="AppleSystemUIFont"/>
                <a:ea typeface="Times New Roman" panose="02020603050405020304" pitchFamily="18" charset="0"/>
                <a:cs typeface="AppleSystemUIFont"/>
              </a:rPr>
              <a:t> </a:t>
            </a:r>
            <a:r>
              <a:rPr lang="fr-FR" sz="1800" dirty="0" err="1">
                <a:effectLst/>
                <a:latin typeface="AppleSystemUIFont"/>
                <a:ea typeface="Times New Roman" panose="02020603050405020304" pitchFamily="18" charset="0"/>
                <a:cs typeface="AppleSystemUIFont"/>
              </a:rPr>
              <a:t>Epoch</a:t>
            </a:r>
            <a:r>
              <a:rPr lang="fr-FR" sz="1800" dirty="0">
                <a:effectLst/>
                <a:latin typeface="AppleSystemUIFont"/>
                <a:ea typeface="Times New Roman" panose="02020603050405020304" pitchFamily="18" charset="0"/>
                <a:cs typeface="AppleSystemUIFont"/>
              </a:rPr>
              <a:t> </a:t>
            </a:r>
            <a:br>
              <a:rPr lang="fr-FR" sz="1800" dirty="0">
                <a:effectLst/>
                <a:latin typeface="AppleSystemUIFont"/>
                <a:ea typeface="Times New Roman" panose="02020603050405020304" pitchFamily="18" charset="0"/>
                <a:cs typeface="AppleSystemUIFont"/>
              </a:rPr>
            </a:br>
            <a:r>
              <a:rPr lang="fr-FR" sz="1800" dirty="0">
                <a:effectLst/>
                <a:latin typeface="AppleSystemUIFont"/>
                <a:ea typeface="Times New Roman" panose="02020603050405020304" pitchFamily="18" charset="0"/>
                <a:cs typeface="AppleSystemUIFont"/>
              </a:rPr>
              <a:t>( 1</a:t>
            </a:r>
            <a:r>
              <a:rPr lang="fr-FR" sz="1800" baseline="30000" dirty="0">
                <a:effectLst/>
                <a:latin typeface="AppleSystemUIFont"/>
                <a:ea typeface="Times New Roman" panose="02020603050405020304" pitchFamily="18" charset="0"/>
                <a:cs typeface="AppleSystemUIFont"/>
              </a:rPr>
              <a:t>er</a:t>
            </a:r>
            <a:r>
              <a:rPr lang="fr-FR" sz="1800" dirty="0">
                <a:effectLst/>
                <a:latin typeface="AppleSystemUIFont"/>
                <a:ea typeface="Times New Roman" panose="02020603050405020304" pitchFamily="18" charset="0"/>
                <a:cs typeface="AppleSystemUIFont"/>
              </a:rPr>
              <a:t> Janvier 1970 ), j’encode ce résultat en base62.</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 </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Cela permet de faire en sorte qu’il n’y a pas deux mêmes url réduites.</a:t>
            </a:r>
          </a:p>
          <a:p>
            <a:endParaRPr lang="fr-FR" sz="1800" dirty="0">
              <a:effectLst/>
              <a:latin typeface="AppleSystemUIFon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Times New Roman" panose="02020603050405020304" pitchFamily="18" charset="0"/>
                <a:cs typeface="AppleSystemUIFont"/>
              </a:rPr>
              <a:t>Une fois la variable </a:t>
            </a:r>
            <a:r>
              <a:rPr lang="fr-FR" sz="1800" dirty="0" err="1">
                <a:effectLst/>
                <a:latin typeface="AppleSystemUIFont"/>
                <a:ea typeface="Times New Roman" panose="02020603050405020304" pitchFamily="18" charset="0"/>
                <a:cs typeface="AppleSystemUIFont"/>
              </a:rPr>
              <a:t>shortUrl</a:t>
            </a:r>
            <a:r>
              <a:rPr lang="fr-FR" sz="1800" dirty="0">
                <a:effectLst/>
                <a:latin typeface="AppleSystemUIFont"/>
                <a:ea typeface="Times New Roman" panose="02020603050405020304" pitchFamily="18" charset="0"/>
                <a:cs typeface="AppleSystemUIFont"/>
              </a:rPr>
              <a:t> instanciée, je vérifie que l’URL long n’existe pas déjà dans la base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effectLst/>
              <a:latin typeface="AppleSystemUIFont"/>
              <a:ea typeface="Times New Roman" panose="02020603050405020304" pitchFamily="18" charset="0"/>
              <a:cs typeface="AppleSystemUIFon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Times New Roman" panose="02020603050405020304" pitchFamily="18" charset="0"/>
                <a:cs typeface="AppleSystemUIFont"/>
              </a:rPr>
              <a:t>Si l’url a déjà été réduit, alors on renvoie le résultat en format JSON. (Javascript Object Notation) qui est un format de données structurées, un peu comme le XML.</a:t>
            </a:r>
            <a:endParaRPr lang="fr-FR"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effectLst/>
              <a:latin typeface="Times New Roman" panose="02020603050405020304" pitchFamily="18" charset="0"/>
              <a:ea typeface="Times New Roman" panose="02020603050405020304" pitchFamily="18" charset="0"/>
            </a:endParaRPr>
          </a:p>
          <a:p>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33</a:t>
            </a:fld>
            <a:endParaRPr lang="fr-FR"/>
          </a:p>
        </p:txBody>
      </p:sp>
    </p:spTree>
    <p:extLst>
      <p:ext uri="{BB962C8B-B14F-4D97-AF65-F5344CB8AC3E}">
        <p14:creationId xmlns:p14="http://schemas.microsoft.com/office/powerpoint/2010/main" val="1631576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Times New Roman" panose="02020603050405020304" pitchFamily="18" charset="0"/>
                <a:cs typeface="AppleSystemUIFont"/>
              </a:rPr>
              <a:t>Dans l’éventualité où l’URL n’a jamais été réduits, alors nous l’insérons dans la base de données aux cotés de l’URL long et de </a:t>
            </a:r>
            <a:r>
              <a:rPr lang="fr-FR" sz="1800" dirty="0" err="1">
                <a:effectLst/>
                <a:latin typeface="AppleSystemUIFont"/>
                <a:ea typeface="Times New Roman" panose="02020603050405020304" pitchFamily="18" charset="0"/>
                <a:cs typeface="AppleSystemUIFont"/>
              </a:rPr>
              <a:t>l’id</a:t>
            </a:r>
            <a:r>
              <a:rPr lang="fr-FR" sz="1800" dirty="0">
                <a:effectLst/>
                <a:latin typeface="AppleSystemUIFont"/>
                <a:ea typeface="Times New Roman" panose="02020603050405020304" pitchFamily="18" charset="0"/>
                <a:cs typeface="AppleSystemUIFont"/>
              </a:rPr>
              <a:t> de l’utilisateur, d’un statut égal à 1 et de la date de création : </a:t>
            </a:r>
            <a:endParaRPr lang="fr-FR" sz="1800" dirty="0">
              <a:effectLst/>
              <a:latin typeface="Times New Roman" panose="02020603050405020304" pitchFamily="18" charset="0"/>
              <a:ea typeface="Times New Roman" panose="02020603050405020304" pitchFamily="18" charset="0"/>
            </a:endParaRPr>
          </a:p>
          <a:p>
            <a:endParaRPr lang="fr-FR" dirty="0"/>
          </a:p>
          <a:p>
            <a:r>
              <a:rPr lang="fr-FR" dirty="0"/>
              <a:t>Ca c’est ce </a:t>
            </a:r>
            <a:r>
              <a:rPr lang="fr-FR" sz="1800" dirty="0">
                <a:effectLst/>
                <a:latin typeface="AppleSystemUIFont"/>
                <a:ea typeface="Times New Roman" panose="02020603050405020304" pitchFamily="18" charset="0"/>
                <a:cs typeface="AppleSystemUIFont"/>
              </a:rPr>
              <a:t>qu’il se passe lorsque l’utilisateur est connecté.</a:t>
            </a:r>
            <a:r>
              <a:rPr lang="fr-FR" dirty="0">
                <a:effectLst/>
              </a:rPr>
              <a:t> </a:t>
            </a:r>
          </a:p>
          <a:p>
            <a:r>
              <a:rPr lang="fr-FR" sz="1800" dirty="0">
                <a:effectLst/>
                <a:latin typeface="AppleSystemUIFont"/>
                <a:ea typeface="Times New Roman" panose="02020603050405020304" pitchFamily="18" charset="0"/>
                <a:cs typeface="AppleSystemUIFont"/>
              </a:rPr>
              <a:t>Si l’utilisateur n’est pas connecté, alors il se passe exactement la même chose, moins </a:t>
            </a:r>
            <a:r>
              <a:rPr lang="fr-FR" sz="1800" dirty="0" err="1">
                <a:effectLst/>
                <a:latin typeface="AppleSystemUIFont"/>
                <a:ea typeface="Times New Roman" panose="02020603050405020304" pitchFamily="18" charset="0"/>
                <a:cs typeface="AppleSystemUIFont"/>
              </a:rPr>
              <a:t>l’id</a:t>
            </a:r>
            <a:r>
              <a:rPr lang="fr-FR" sz="1800" dirty="0">
                <a:effectLst/>
                <a:latin typeface="AppleSystemUIFont"/>
                <a:ea typeface="Times New Roman" panose="02020603050405020304" pitchFamily="18" charset="0"/>
                <a:cs typeface="AppleSystemUIFont"/>
              </a:rPr>
              <a:t> de l’utilisateur dans la base de données.</a:t>
            </a:r>
            <a:r>
              <a:rPr lang="fr-FR" dirty="0">
                <a:effectLst/>
              </a:rPr>
              <a:t> </a:t>
            </a:r>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34</a:t>
            </a:fld>
            <a:endParaRPr lang="fr-FR"/>
          </a:p>
        </p:txBody>
      </p:sp>
    </p:spTree>
    <p:extLst>
      <p:ext uri="{BB962C8B-B14F-4D97-AF65-F5344CB8AC3E}">
        <p14:creationId xmlns:p14="http://schemas.microsoft.com/office/powerpoint/2010/main" val="4122960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Times New Roman" panose="02020603050405020304" pitchFamily="18" charset="0"/>
                <a:cs typeface="AppleSystemUIFont"/>
              </a:rPr>
              <a:t>Concernant l’inscription, nous avons pu voir dans la partie front que nous avons pu récupérer les valeurs des inputs lors de l’inscription, nous pouvons maintenant les utiliser afin d’ajouter les données dans la base de données.</a:t>
            </a:r>
            <a:endParaRPr lang="fr-FR"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Times New Roman" panose="02020603050405020304" pitchFamily="18" charset="0"/>
                <a:cs typeface="AppleSystemUIFont"/>
              </a:rPr>
              <a:t>Nous vérifions que l’utilisateur n’existe pas déjà :</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35</a:t>
            </a:fld>
            <a:endParaRPr lang="fr-FR"/>
          </a:p>
        </p:txBody>
      </p:sp>
    </p:spTree>
    <p:extLst>
      <p:ext uri="{BB962C8B-B14F-4D97-AF65-F5344CB8AC3E}">
        <p14:creationId xmlns:p14="http://schemas.microsoft.com/office/powerpoint/2010/main" val="3870212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Times New Roman" panose="02020603050405020304" pitchFamily="18" charset="0"/>
                <a:cs typeface="AppleSystemUIFont"/>
              </a:rPr>
              <a:t>Si c’est le cas, alors la route renvoie une erreur, et sinon on ajoute l’utilisateur dans la base de données.</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Ne pas oublier de crypter le mot de passe en utilisant </a:t>
            </a:r>
            <a:r>
              <a:rPr lang="fr-FR" sz="1800" dirty="0" err="1">
                <a:effectLst/>
                <a:latin typeface="AppleSystemUIFont"/>
                <a:ea typeface="Times New Roman" panose="02020603050405020304" pitchFamily="18" charset="0"/>
                <a:cs typeface="AppleSystemUIFont"/>
              </a:rPr>
              <a:t>bcrypt</a:t>
            </a:r>
            <a:r>
              <a:rPr lang="fr-FR" sz="1800" dirty="0">
                <a:effectLst/>
                <a:latin typeface="AppleSystemUIFont"/>
                <a:ea typeface="Times New Roman" panose="02020603050405020304" pitchFamily="18" charset="0"/>
                <a:cs typeface="AppleSystemUIFont"/>
              </a:rPr>
              <a:t>, qui est une fonction de hachage agrémenté d’un salage.</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 </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Le salage permet de renforcer la sécurité d’une donnée destinée à être hachée </a:t>
            </a:r>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36</a:t>
            </a:fld>
            <a:endParaRPr lang="fr-FR"/>
          </a:p>
        </p:txBody>
      </p:sp>
    </p:spTree>
    <p:extLst>
      <p:ext uri="{BB962C8B-B14F-4D97-AF65-F5344CB8AC3E}">
        <p14:creationId xmlns:p14="http://schemas.microsoft.com/office/powerpoint/2010/main" val="26259730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AppleSystemUIFont"/>
                <a:ea typeface="Times New Roman" panose="02020603050405020304" pitchFamily="18" charset="0"/>
                <a:cs typeface="AppleSystemUIFont"/>
              </a:rPr>
              <a:t>Pour le script de connexion, nous récupérons les valeurs des inputs email et </a:t>
            </a:r>
            <a:r>
              <a:rPr lang="fr-FR" sz="1800" dirty="0" err="1">
                <a:effectLst/>
                <a:latin typeface="AppleSystemUIFont"/>
                <a:ea typeface="Times New Roman" panose="02020603050405020304" pitchFamily="18" charset="0"/>
                <a:cs typeface="AppleSystemUIFont"/>
              </a:rPr>
              <a:t>password</a:t>
            </a:r>
            <a:r>
              <a:rPr lang="fr-FR" sz="1800" dirty="0">
                <a:effectLst/>
                <a:latin typeface="AppleSystemUIFont"/>
                <a:ea typeface="Times New Roman" panose="02020603050405020304" pitchFamily="18" charset="0"/>
                <a:cs typeface="AppleSystemUIFont"/>
              </a:rPr>
              <a:t>, nous vérifions que l’utilisateur existe, si oui, nous utilisations la fonction « compare » de </a:t>
            </a:r>
            <a:r>
              <a:rPr lang="fr-FR" sz="1800" dirty="0" err="1">
                <a:effectLst/>
                <a:latin typeface="AppleSystemUIFont"/>
                <a:ea typeface="Times New Roman" panose="02020603050405020304" pitchFamily="18" charset="0"/>
                <a:cs typeface="AppleSystemUIFont"/>
              </a:rPr>
              <a:t>bcrypt</a:t>
            </a:r>
            <a:r>
              <a:rPr lang="fr-FR" sz="1800" dirty="0">
                <a:effectLst/>
                <a:latin typeface="AppleSystemUIFont"/>
                <a:ea typeface="Times New Roman" panose="02020603050405020304" pitchFamily="18" charset="0"/>
                <a:cs typeface="AppleSystemUIFont"/>
              </a:rPr>
              <a:t> afin de comparer le mot de passe enregistré dans la base de données avec le mot de passe entré par l’utilisateur, crypté.</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Si les données correspondent, alors l’utilisateurs a entré les bonnes informations et peux se connecter.</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37</a:t>
            </a:fld>
            <a:endParaRPr lang="fr-FR"/>
          </a:p>
        </p:txBody>
      </p:sp>
    </p:spTree>
    <p:extLst>
      <p:ext uri="{BB962C8B-B14F-4D97-AF65-F5344CB8AC3E}">
        <p14:creationId xmlns:p14="http://schemas.microsoft.com/office/powerpoint/2010/main" val="4066347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AppleSystemUIFont"/>
                <a:ea typeface="Times New Roman" panose="02020603050405020304" pitchFamily="18" charset="0"/>
                <a:cs typeface="AppleSystemUIFont"/>
              </a:rPr>
              <a:t>Une fonction login() qui appelle l’API, si le retour n’est pas « </a:t>
            </a:r>
            <a:r>
              <a:rPr lang="fr-FR" sz="1800" dirty="0" err="1">
                <a:effectLst/>
                <a:latin typeface="AppleSystemUIFont"/>
                <a:ea typeface="Times New Roman" panose="02020603050405020304" pitchFamily="18" charset="0"/>
                <a:cs typeface="AppleSystemUIFont"/>
              </a:rPr>
              <a:t>error</a:t>
            </a:r>
            <a:r>
              <a:rPr lang="fr-FR" sz="1800" dirty="0">
                <a:effectLst/>
                <a:latin typeface="AppleSystemUIFont"/>
                <a:ea typeface="Times New Roman" panose="02020603050405020304" pitchFamily="18" charset="0"/>
                <a:cs typeface="AppleSystemUIFont"/>
              </a:rPr>
              <a:t> », alors ça veut dire que les données correspondent , comme vu dans le point précédent.</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 </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Si l’utilisateur a entré les bonnes informations, alors il peut se connecter,</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Nous créons donc une variable « id » dans le stockage local que nous récupérons donc dans le front end, pour afficher les informations de l’utilisateur.</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38</a:t>
            </a:fld>
            <a:endParaRPr lang="fr-FR"/>
          </a:p>
        </p:txBody>
      </p:sp>
    </p:spTree>
    <p:extLst>
      <p:ext uri="{BB962C8B-B14F-4D97-AF65-F5344CB8AC3E}">
        <p14:creationId xmlns:p14="http://schemas.microsoft.com/office/powerpoint/2010/main" val="387431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AppleSystemUIFont"/>
                <a:ea typeface="Times New Roman" panose="02020603050405020304" pitchFamily="18" charset="0"/>
                <a:cs typeface="AppleSystemUIFont"/>
              </a:rPr>
              <a:t>L’utilisateur peux donc passer son compte en compte premium, pour ça l’API de </a:t>
            </a:r>
            <a:r>
              <a:rPr lang="fr-FR" sz="1800" dirty="0" err="1">
                <a:effectLst/>
                <a:latin typeface="AppleSystemUIFont"/>
                <a:ea typeface="Times New Roman" panose="02020603050405020304" pitchFamily="18" charset="0"/>
                <a:cs typeface="AppleSystemUIFont"/>
              </a:rPr>
              <a:t>Stripe</a:t>
            </a:r>
            <a:r>
              <a:rPr lang="fr-FR" sz="1800" dirty="0">
                <a:effectLst/>
                <a:latin typeface="AppleSystemUIFont"/>
                <a:ea typeface="Times New Roman" panose="02020603050405020304" pitchFamily="18" charset="0"/>
                <a:cs typeface="AppleSystemUIFont"/>
              </a:rPr>
              <a:t> est utilisée.</a:t>
            </a:r>
            <a:endParaRPr lang="fr-FR" sz="1800" dirty="0">
              <a:effectLst/>
              <a:latin typeface="Times New Roman" panose="02020603050405020304" pitchFamily="18" charset="0"/>
              <a:ea typeface="Times New Roman" panose="02020603050405020304" pitchFamily="18" charset="0"/>
            </a:endParaRPr>
          </a:p>
          <a:p>
            <a:r>
              <a:rPr lang="fr-FR" sz="1800" dirty="0" err="1">
                <a:effectLst/>
                <a:latin typeface="AppleSystemUIFont"/>
                <a:ea typeface="Times New Roman" panose="02020603050405020304" pitchFamily="18" charset="0"/>
                <a:cs typeface="AppleSystemUIFont"/>
              </a:rPr>
              <a:t>Stripe</a:t>
            </a:r>
            <a:r>
              <a:rPr lang="fr-FR" sz="1800" dirty="0">
                <a:effectLst/>
                <a:latin typeface="AppleSystemUIFont"/>
                <a:ea typeface="Times New Roman" panose="02020603050405020304" pitchFamily="18" charset="0"/>
                <a:cs typeface="AppleSystemUIFont"/>
              </a:rPr>
              <a:t> est une plateforme de paiement en ligne énormément utilisée car elle possède une API simple à utiliser et ne prend que 1% de marge sur vos paiements.</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La première chose à faire est d’installer </a:t>
            </a:r>
            <a:r>
              <a:rPr lang="fr-FR" sz="1800" dirty="0" err="1">
                <a:effectLst/>
                <a:latin typeface="AppleSystemUIFont"/>
                <a:ea typeface="Times New Roman" panose="02020603050405020304" pitchFamily="18" charset="0"/>
                <a:cs typeface="AppleSystemUIFont"/>
              </a:rPr>
              <a:t>Stripe</a:t>
            </a:r>
            <a:r>
              <a:rPr lang="fr-FR" sz="1800" dirty="0">
                <a:effectLst/>
                <a:latin typeface="AppleSystemUIFont"/>
                <a:ea typeface="Times New Roman" panose="02020603050405020304" pitchFamily="18" charset="0"/>
                <a:cs typeface="AppleSystemUIFont"/>
              </a:rPr>
              <a:t> utilisant NPM, gestionnaire de package, un peu comme Composer en PHP</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 </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Puis j’ai créé une fonction </a:t>
            </a:r>
            <a:r>
              <a:rPr lang="fr-FR" sz="1800" dirty="0" err="1">
                <a:effectLst/>
                <a:latin typeface="AppleSystemUIFont"/>
                <a:ea typeface="Times New Roman" panose="02020603050405020304" pitchFamily="18" charset="0"/>
                <a:cs typeface="AppleSystemUIFont"/>
              </a:rPr>
              <a:t>checkout</a:t>
            </a:r>
            <a:r>
              <a:rPr lang="fr-FR" sz="1800" dirty="0">
                <a:effectLst/>
                <a:latin typeface="AppleSystemUIFont"/>
                <a:ea typeface="Times New Roman" panose="02020603050405020304" pitchFamily="18" charset="0"/>
                <a:cs typeface="AppleSystemUIFont"/>
              </a:rPr>
              <a:t>() prenant en paramètre </a:t>
            </a:r>
            <a:r>
              <a:rPr lang="fr-FR" sz="1800" dirty="0" err="1">
                <a:effectLst/>
                <a:latin typeface="AppleSystemUIFont"/>
                <a:ea typeface="Times New Roman" panose="02020603050405020304" pitchFamily="18" charset="0"/>
                <a:cs typeface="AppleSystemUIFont"/>
              </a:rPr>
              <a:t>l’id</a:t>
            </a:r>
            <a:r>
              <a:rPr lang="fr-FR" sz="1800" dirty="0">
                <a:effectLst/>
                <a:latin typeface="AppleSystemUIFont"/>
                <a:ea typeface="Times New Roman" panose="02020603050405020304" pitchFamily="18" charset="0"/>
                <a:cs typeface="AppleSystemUIFont"/>
              </a:rPr>
              <a:t> du produit ( au préalablement créé sur le site de </a:t>
            </a:r>
            <a:r>
              <a:rPr lang="fr-FR" sz="1800" dirty="0" err="1">
                <a:effectLst/>
                <a:latin typeface="AppleSystemUIFont"/>
                <a:ea typeface="Times New Roman" panose="02020603050405020304" pitchFamily="18" charset="0"/>
                <a:cs typeface="AppleSystemUIFont"/>
              </a:rPr>
              <a:t>Stripe</a:t>
            </a:r>
            <a:r>
              <a:rPr lang="fr-FR" sz="1800" dirty="0">
                <a:effectLst/>
                <a:latin typeface="AppleSystemUIFont"/>
                <a:ea typeface="Times New Roman" panose="02020603050405020304" pitchFamily="18" charset="0"/>
                <a:cs typeface="AppleSystemUIFont"/>
              </a:rPr>
              <a:t> )</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39</a:t>
            </a:fld>
            <a:endParaRPr lang="fr-FR"/>
          </a:p>
        </p:txBody>
      </p:sp>
    </p:spTree>
    <p:extLst>
      <p:ext uri="{BB962C8B-B14F-4D97-AF65-F5344CB8AC3E}">
        <p14:creationId xmlns:p14="http://schemas.microsoft.com/office/powerpoint/2010/main" val="38076235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ppleSystemUIFont"/>
                <a:ea typeface="Times New Roman" panose="02020603050405020304" pitchFamily="18" charset="0"/>
                <a:cs typeface="AppleSystemUIFont"/>
              </a:rPr>
              <a:t>L’utilisateur est désormais premium et peux maintenant créer des URLs personnalisé en utilisant la même méthode de récupération de valeur d’input que vu précédemment.</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41</a:t>
            </a:fld>
            <a:endParaRPr lang="fr-FR"/>
          </a:p>
        </p:txBody>
      </p:sp>
    </p:spTree>
    <p:extLst>
      <p:ext uri="{BB962C8B-B14F-4D97-AF65-F5344CB8AC3E}">
        <p14:creationId xmlns:p14="http://schemas.microsoft.com/office/powerpoint/2010/main" val="36397146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Guard return </a:t>
            </a:r>
            <a:r>
              <a:rPr lang="fr-FR" dirty="0" err="1"/>
              <a:t>true</a:t>
            </a:r>
            <a:r>
              <a:rPr lang="fr-FR" dirty="0"/>
              <a:t> ou false</a:t>
            </a:r>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42</a:t>
            </a:fld>
            <a:endParaRPr lang="fr-FR"/>
          </a:p>
        </p:txBody>
      </p:sp>
    </p:spTree>
    <p:extLst>
      <p:ext uri="{BB962C8B-B14F-4D97-AF65-F5344CB8AC3E}">
        <p14:creationId xmlns:p14="http://schemas.microsoft.com/office/powerpoint/2010/main" val="1909325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AppleSystemUIFont"/>
                <a:ea typeface="Times New Roman" panose="02020603050405020304" pitchFamily="18" charset="0"/>
                <a:cs typeface="AppleSystemUIFont"/>
              </a:rPr>
              <a:t>Pour ce projet, il a fallu que je me tienne au courant des récentes mises à jour des </a:t>
            </a:r>
            <a:r>
              <a:rPr lang="fr-FR" sz="1800" dirty="0" err="1">
                <a:effectLst/>
                <a:latin typeface="AppleSystemUIFont"/>
                <a:ea typeface="Times New Roman" panose="02020603050405020304" pitchFamily="18" charset="0"/>
                <a:cs typeface="AppleSystemUIFont"/>
              </a:rPr>
              <a:t>frameworks</a:t>
            </a:r>
            <a:r>
              <a:rPr lang="fr-FR" sz="1800" dirty="0">
                <a:effectLst/>
                <a:latin typeface="AppleSystemUIFont"/>
                <a:ea typeface="Times New Roman" panose="02020603050405020304" pitchFamily="18" charset="0"/>
                <a:cs typeface="AppleSystemUIFont"/>
              </a:rPr>
              <a:t> utilisés, Angular et nodeJS. </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J’ai également effectué des recherches en utilisant la documentation de </a:t>
            </a:r>
            <a:r>
              <a:rPr lang="fr-FR" sz="1800" dirty="0" err="1">
                <a:effectLst/>
                <a:latin typeface="AppleSystemUIFont"/>
                <a:ea typeface="Times New Roman" panose="02020603050405020304" pitchFamily="18" charset="0"/>
                <a:cs typeface="AppleSystemUIFont"/>
              </a:rPr>
              <a:t>Stripe</a:t>
            </a:r>
            <a:r>
              <a:rPr lang="fr-FR" sz="1800" dirty="0">
                <a:effectLst/>
                <a:latin typeface="AppleSystemUIFont"/>
                <a:ea typeface="Times New Roman" panose="02020603050405020304" pitchFamily="18" charset="0"/>
                <a:cs typeface="AppleSystemUIFont"/>
              </a:rPr>
              <a:t> afin d’utiliser leur API.</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43</a:t>
            </a:fld>
            <a:endParaRPr lang="fr-FR"/>
          </a:p>
        </p:txBody>
      </p:sp>
    </p:spTree>
    <p:extLst>
      <p:ext uri="{BB962C8B-B14F-4D97-AF65-F5344CB8AC3E}">
        <p14:creationId xmlns:p14="http://schemas.microsoft.com/office/powerpoint/2010/main" val="304709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Parler de l’architecture</a:t>
            </a:r>
          </a:p>
          <a:p>
            <a:pPr marL="171450" indent="-171450">
              <a:buFontTx/>
              <a:buChar char="-"/>
            </a:pPr>
            <a:r>
              <a:rPr lang="fr-FR" dirty="0"/>
              <a:t>Dossier back</a:t>
            </a:r>
          </a:p>
          <a:p>
            <a:pPr marL="171450" indent="-171450">
              <a:buFontTx/>
              <a:buChar char="-"/>
            </a:pPr>
            <a:r>
              <a:rPr lang="fr-FR" dirty="0"/>
              <a:t>Dossier front</a:t>
            </a:r>
          </a:p>
          <a:p>
            <a:pPr marL="171450" indent="-171450">
              <a:buFontTx/>
              <a:buChar char="-"/>
            </a:pPr>
            <a:r>
              <a:rPr lang="fr-FR" dirty="0"/>
              <a:t>Et </a:t>
            </a:r>
            <a:r>
              <a:rPr lang="fr-FR" dirty="0" err="1"/>
              <a:t>readme</a:t>
            </a:r>
            <a:r>
              <a:rPr lang="fr-FR" dirty="0"/>
              <a:t> parce que </a:t>
            </a:r>
            <a:r>
              <a:rPr lang="fr-FR" dirty="0" err="1"/>
              <a:t>github</a:t>
            </a:r>
            <a:r>
              <a:rPr lang="fr-FR" dirty="0"/>
              <a:t>, </a:t>
            </a:r>
            <a:r>
              <a:rPr lang="fr-FR" dirty="0" err="1"/>
              <a:t>duh</a:t>
            </a:r>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4</a:t>
            </a:fld>
            <a:endParaRPr lang="fr-FR"/>
          </a:p>
        </p:txBody>
      </p:sp>
    </p:spTree>
    <p:extLst>
      <p:ext uri="{BB962C8B-B14F-4D97-AF65-F5344CB8AC3E}">
        <p14:creationId xmlns:p14="http://schemas.microsoft.com/office/powerpoint/2010/main" val="33829341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AppleSystemUIFont"/>
                <a:ea typeface="Times New Roman" panose="02020603050405020304" pitchFamily="18" charset="0"/>
                <a:cs typeface="AppleSystemUIFont"/>
              </a:rPr>
              <a:t>Au travers de ce projet, j’ai eu l’occasion d’utiliser plusieurs </a:t>
            </a:r>
            <a:r>
              <a:rPr lang="fr-FR" sz="1800" dirty="0" err="1">
                <a:effectLst/>
                <a:latin typeface="AppleSystemUIFont"/>
                <a:ea typeface="Times New Roman" panose="02020603050405020304" pitchFamily="18" charset="0"/>
                <a:cs typeface="AppleSystemUIFont"/>
              </a:rPr>
              <a:t>Frameworks</a:t>
            </a:r>
            <a:r>
              <a:rPr lang="fr-FR" sz="1800" dirty="0">
                <a:effectLst/>
                <a:latin typeface="AppleSystemUIFont"/>
                <a:ea typeface="Times New Roman" panose="02020603050405020304" pitchFamily="18" charset="0"/>
                <a:cs typeface="AppleSystemUIFont"/>
              </a:rPr>
              <a:t> ensemble, de créer ma propre API REST, je me sens plus à l’aise pour intégrer une équipe utilisant ces technologies, une fois au Danemark.</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 </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J’ai plutôt envie de me spécialiser dans le back end, c’est ce que j’ai toujours eu envie de faire et je sais que j’ai encore beaucoup à apprendre !</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 </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 </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AppleSystemUIFont"/>
                <a:ea typeface="Times New Roman" panose="02020603050405020304" pitchFamily="18" charset="0"/>
                <a:cs typeface="AppleSystemUIFont"/>
              </a:rPr>
              <a:t>Merci à vous.</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44</a:t>
            </a:fld>
            <a:endParaRPr lang="fr-FR"/>
          </a:p>
        </p:txBody>
      </p:sp>
    </p:spTree>
    <p:extLst>
      <p:ext uri="{BB962C8B-B14F-4D97-AF65-F5344CB8AC3E}">
        <p14:creationId xmlns:p14="http://schemas.microsoft.com/office/powerpoint/2010/main" val="355178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Pour installer Angular, </a:t>
            </a:r>
            <a:r>
              <a:rPr lang="fr-FR" dirty="0" err="1"/>
              <a:t>ng</a:t>
            </a:r>
            <a:r>
              <a:rPr lang="fr-FR" dirty="0"/>
              <a:t> new nom de l’application</a:t>
            </a:r>
          </a:p>
          <a:p>
            <a:pPr marL="171450" indent="-171450">
              <a:buFontTx/>
              <a:buChar char="-"/>
            </a:pPr>
            <a:r>
              <a:rPr lang="fr-FR" dirty="0"/>
              <a:t>Demande plusieurs infos, oui au </a:t>
            </a:r>
            <a:r>
              <a:rPr lang="fr-FR" dirty="0" err="1"/>
              <a:t>Routing</a:t>
            </a:r>
            <a:r>
              <a:rPr lang="fr-FR" dirty="0"/>
              <a:t>, </a:t>
            </a:r>
          </a:p>
          <a:p>
            <a:pPr marL="171450" indent="-171450">
              <a:buFontTx/>
              <a:buChar char="-"/>
            </a:pPr>
            <a:r>
              <a:rPr lang="fr-FR" dirty="0"/>
              <a:t>Et pour quel </a:t>
            </a:r>
            <a:r>
              <a:rPr lang="fr-FR" dirty="0" err="1"/>
              <a:t>stylesheet</a:t>
            </a:r>
            <a:r>
              <a:rPr lang="fr-FR" dirty="0"/>
              <a:t> utiliser, vu que je vais utiliser </a:t>
            </a:r>
            <a:r>
              <a:rPr lang="fr-FR" dirty="0" err="1"/>
              <a:t>Tailwind</a:t>
            </a:r>
            <a:r>
              <a:rPr lang="fr-FR" dirty="0"/>
              <a:t>, j’ai choisi CSS</a:t>
            </a:r>
          </a:p>
          <a:p>
            <a:pPr marL="171450" indent="-171450">
              <a:buFontTx/>
              <a:buChar char="-"/>
            </a:pPr>
            <a:endParaRPr lang="fr-FR" dirty="0"/>
          </a:p>
          <a:p>
            <a:pPr marL="171450" indent="-171450">
              <a:buFontTx/>
              <a:buChar char="-"/>
            </a:pPr>
            <a:r>
              <a:rPr lang="fr-FR" dirty="0"/>
              <a:t>Pour installer </a:t>
            </a:r>
            <a:r>
              <a:rPr lang="fr-FR" dirty="0" err="1"/>
              <a:t>tailwind</a:t>
            </a:r>
            <a:r>
              <a:rPr lang="fr-FR" dirty="0"/>
              <a:t>, y a deux trucs à faire :</a:t>
            </a:r>
          </a:p>
          <a:p>
            <a:pPr marL="171450" indent="-171450">
              <a:buFontTx/>
              <a:buChar char="-"/>
            </a:pPr>
            <a:r>
              <a:rPr lang="fr-FR" dirty="0"/>
              <a:t>NPM INSTALL afin d’installer </a:t>
            </a:r>
            <a:r>
              <a:rPr lang="fr-FR" dirty="0" err="1"/>
              <a:t>tailwind</a:t>
            </a:r>
            <a:r>
              <a:rPr lang="fr-FR" dirty="0"/>
              <a:t> sur notre projet</a:t>
            </a:r>
          </a:p>
          <a:p>
            <a:pPr marL="171450" indent="-171450">
              <a:buFontTx/>
              <a:buChar char="-"/>
            </a:pPr>
            <a:r>
              <a:rPr lang="fr-FR" dirty="0" err="1"/>
              <a:t>Npx</a:t>
            </a:r>
            <a:r>
              <a:rPr lang="fr-FR" dirty="0"/>
              <a:t> init qui va créer un fichier </a:t>
            </a:r>
            <a:r>
              <a:rPr lang="fr-FR" dirty="0" err="1"/>
              <a:t>tailwind.config.js</a:t>
            </a:r>
            <a:r>
              <a:rPr lang="fr-FR" dirty="0"/>
              <a:t> qu’on va devoir configurer</a:t>
            </a:r>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5</a:t>
            </a:fld>
            <a:endParaRPr lang="fr-FR"/>
          </a:p>
        </p:txBody>
      </p:sp>
    </p:spTree>
    <p:extLst>
      <p:ext uri="{BB962C8B-B14F-4D97-AF65-F5344CB8AC3E}">
        <p14:creationId xmlns:p14="http://schemas.microsoft.com/office/powerpoint/2010/main" val="4242223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Donc fichier de configuration de </a:t>
            </a:r>
            <a:r>
              <a:rPr lang="fr-FR" dirty="0" err="1"/>
              <a:t>tailwind</a:t>
            </a:r>
            <a:endParaRPr lang="fr-FR" dirty="0"/>
          </a:p>
          <a:p>
            <a:r>
              <a:rPr lang="fr-FR" dirty="0"/>
              <a:t>Qui dit que tout les fichiers html et </a:t>
            </a:r>
            <a:r>
              <a:rPr lang="fr-FR" dirty="0" err="1"/>
              <a:t>typescript</a:t>
            </a:r>
            <a:r>
              <a:rPr lang="fr-FR" dirty="0"/>
              <a:t> contenu dans src et tout les dossiers qui suivent utiliseront </a:t>
            </a:r>
            <a:r>
              <a:rPr lang="fr-FR" dirty="0" err="1"/>
              <a:t>tailwind</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6</a:t>
            </a:fld>
            <a:endParaRPr lang="fr-FR"/>
          </a:p>
        </p:txBody>
      </p:sp>
    </p:spTree>
    <p:extLst>
      <p:ext uri="{BB962C8B-B14F-4D97-AF65-F5344CB8AC3E}">
        <p14:creationId xmlns:p14="http://schemas.microsoft.com/office/powerpoint/2010/main" val="200824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Maintenant que architecture complète, on peux générer nos composants</a:t>
            </a:r>
          </a:p>
          <a:p>
            <a:r>
              <a:rPr lang="fr-FR" dirty="0"/>
              <a:t>Mais qu’est ce qu’un composant ?</a:t>
            </a:r>
          </a:p>
          <a:p>
            <a:r>
              <a:rPr lang="fr-FR" dirty="0"/>
              <a:t>Unité de découpage visuels</a:t>
            </a:r>
          </a:p>
          <a:p>
            <a:r>
              <a:rPr lang="fr-FR" dirty="0"/>
              <a:t>Les pages sont des composants, elles même découpées en plusieurs composants,</a:t>
            </a:r>
          </a:p>
          <a:p>
            <a:r>
              <a:rPr lang="fr-FR" dirty="0"/>
              <a:t>Idée est de séparer les pages </a:t>
            </a:r>
            <a:r>
              <a:rPr lang="fr-FR" dirty="0" err="1"/>
              <a:t>webs</a:t>
            </a:r>
            <a:r>
              <a:rPr lang="fr-FR" dirty="0"/>
              <a:t> en composants et non par langage</a:t>
            </a:r>
          </a:p>
          <a:p>
            <a:r>
              <a:rPr lang="fr-FR" dirty="0"/>
              <a:t>Imaginons </a:t>
            </a:r>
            <a:r>
              <a:rPr lang="fr-FR" dirty="0" err="1"/>
              <a:t>legos</a:t>
            </a:r>
            <a:r>
              <a:rPr lang="fr-FR" dirty="0"/>
              <a:t> qui s’emboitent </a:t>
            </a:r>
            <a:r>
              <a:rPr lang="fr-FR" dirty="0" err="1"/>
              <a:t>together</a:t>
            </a:r>
            <a:r>
              <a:rPr lang="fr-FR" dirty="0"/>
              <a:t>, </a:t>
            </a:r>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7</a:t>
            </a:fld>
            <a:endParaRPr lang="fr-FR"/>
          </a:p>
        </p:txBody>
      </p:sp>
    </p:spTree>
    <p:extLst>
      <p:ext uri="{BB962C8B-B14F-4D97-AF65-F5344CB8AC3E}">
        <p14:creationId xmlns:p14="http://schemas.microsoft.com/office/powerpoint/2010/main" val="2160485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Maintenant que nous avons créer composants, on peux s’occuper des routes</a:t>
            </a:r>
          </a:p>
          <a:p>
            <a:r>
              <a:rPr lang="fr-FR" dirty="0"/>
              <a:t>Mais, que sont les routes ?</a:t>
            </a:r>
          </a:p>
          <a:p>
            <a:endParaRPr lang="fr-FR" dirty="0"/>
          </a:p>
          <a:p>
            <a:r>
              <a:rPr lang="fr-FR" sz="1800" dirty="0">
                <a:effectLst/>
                <a:latin typeface="AppleSystemUIFont"/>
                <a:ea typeface="Calibri" panose="020F0502020204030204" pitchFamily="34" charset="0"/>
                <a:cs typeface="AppleSystemUIFont"/>
              </a:rPr>
              <a:t>Les routes, c’est l’url qui est appelé dans la barre de navigation, selon si l’utilisateur visite telle ou telle route, un composant spécifique lui sera attribué, si la route n’existe pas, alors le composant utilisé sera celui de la page non trouvée.</a:t>
            </a:r>
            <a:r>
              <a:rPr lang="fr-FR" dirty="0">
                <a:effectLst/>
              </a:rPr>
              <a:t> </a:t>
            </a:r>
          </a:p>
          <a:p>
            <a:endParaRPr lang="fr-FR" dirty="0">
              <a:effectLst/>
            </a:endParaRPr>
          </a:p>
          <a:p>
            <a:r>
              <a:rPr lang="fr-FR" sz="1800" dirty="0">
                <a:effectLst/>
                <a:latin typeface="AppleSystemUIFont"/>
                <a:ea typeface="Calibri" panose="020F0502020204030204" pitchFamily="34" charset="0"/>
                <a:cs typeface="AppleSystemUIFont"/>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r>
              <a:rPr lang="fr-FR" sz="1800" i="1" dirty="0">
                <a:effectLst/>
                <a:latin typeface="AppleSystemUIFont"/>
                <a:ea typeface="Calibri" panose="020F0502020204030204" pitchFamily="34" charset="0"/>
                <a:cs typeface="AppleSystemUIFont"/>
              </a:rPr>
              <a:t>Exemple : l’url est /login, alors le site va afficher le composant </a:t>
            </a:r>
            <a:r>
              <a:rPr lang="fr-FR" sz="1800" i="1" dirty="0" err="1">
                <a:effectLst/>
                <a:latin typeface="AppleSystemUIFont"/>
                <a:ea typeface="Calibri" panose="020F0502020204030204" pitchFamily="34" charset="0"/>
                <a:cs typeface="AppleSystemUIFont"/>
              </a:rPr>
              <a:t>LoginComponent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r>
              <a:rPr lang="fr-FR" sz="1800" dirty="0">
                <a:effectLst/>
                <a:latin typeface="AppleSystemUIFont"/>
                <a:ea typeface="Calibri" panose="020F0502020204030204" pitchFamily="34" charset="0"/>
                <a:cs typeface="AppleSystemUIFont"/>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r>
              <a:rPr lang="fr-FR" sz="1800" dirty="0">
                <a:effectLst/>
                <a:latin typeface="AppleSystemUIFont"/>
                <a:ea typeface="Calibri" panose="020F0502020204030204" pitchFamily="34" charset="0"/>
                <a:cs typeface="AppleSystemUIFont"/>
              </a:rPr>
              <a:t>Afin de déclarer les routes, nous devons créer un constante routes, qui sera de type Routes (un type de donnée déjà défini dans Angular), et voici ce que ça donne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9</a:t>
            </a:fld>
            <a:endParaRPr lang="fr-FR"/>
          </a:p>
        </p:txBody>
      </p:sp>
    </p:spTree>
    <p:extLst>
      <p:ext uri="{BB962C8B-B14F-4D97-AF65-F5344CB8AC3E}">
        <p14:creationId xmlns:p14="http://schemas.microsoft.com/office/powerpoint/2010/main" val="2676168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Projet Angular, fichier de base </a:t>
            </a:r>
            <a:r>
              <a:rPr lang="fr-FR" dirty="0" err="1"/>
              <a:t>index.html</a:t>
            </a:r>
            <a:r>
              <a:rPr lang="fr-FR" dirty="0"/>
              <a:t> ou on peux mettre les données importantes</a:t>
            </a:r>
          </a:p>
          <a:p>
            <a:endParaRPr lang="fr-FR" dirty="0"/>
          </a:p>
          <a:p>
            <a:pPr marL="342900" lvl="0" indent="-342900">
              <a:buFont typeface="AppleSystemUIFont"/>
              <a:buChar char="-"/>
            </a:pPr>
            <a:r>
              <a:rPr lang="fr-FR" sz="1800" dirty="0">
                <a:effectLst/>
                <a:latin typeface="AppleSystemUIFont"/>
                <a:ea typeface="Calibri" panose="020F0502020204030204" pitchFamily="34" charset="0"/>
                <a:cs typeface="AppleSystemUIFont"/>
              </a:rPr>
              <a:t>Le doctype indique quel sera le type de document utilisé, afin de préparer la syntaxe du code.</a:t>
            </a:r>
            <a:endParaRPr lang="fr-FR" sz="1800" dirty="0">
              <a:effectLst/>
              <a:latin typeface="Calibri" panose="020F0502020204030204" pitchFamily="34" charset="0"/>
              <a:ea typeface="Calibri" panose="020F0502020204030204" pitchFamily="34" charset="0"/>
              <a:cs typeface="AppleSystemUIFont"/>
            </a:endParaRPr>
          </a:p>
          <a:p>
            <a:pPr marL="342900" lvl="0" indent="-342900">
              <a:buFont typeface="AppleSystemUIFont"/>
              <a:buChar char="-"/>
            </a:pPr>
            <a:r>
              <a:rPr lang="fr-FR" sz="1800" dirty="0">
                <a:effectLst/>
                <a:latin typeface="AppleSystemUIFont"/>
                <a:ea typeface="Calibri" panose="020F0502020204030204" pitchFamily="34" charset="0"/>
                <a:cs typeface="AppleSystemUIFont"/>
              </a:rPr>
              <a:t>Lang afin de définir la langue du site en, anglais dans mon cas </a:t>
            </a:r>
            <a:endParaRPr lang="fr-FR" sz="1800" dirty="0">
              <a:effectLst/>
              <a:latin typeface="Calibri" panose="020F0502020204030204" pitchFamily="34" charset="0"/>
              <a:ea typeface="Calibri" panose="020F0502020204030204" pitchFamily="34" charset="0"/>
              <a:cs typeface="AppleSystemUIFont"/>
            </a:endParaRPr>
          </a:p>
          <a:p>
            <a:pPr marL="342900" lvl="0" indent="-342900">
              <a:buFont typeface="AppleSystemUIFont"/>
              <a:buChar char="-"/>
            </a:pPr>
            <a:r>
              <a:rPr lang="fr-FR" sz="1800" dirty="0">
                <a:effectLst/>
                <a:latin typeface="AppleSystemUIFont"/>
                <a:ea typeface="Calibri" panose="020F0502020204030204" pitchFamily="34" charset="0"/>
                <a:cs typeface="AppleSystemUIFont"/>
              </a:rPr>
              <a:t>Les </a:t>
            </a:r>
            <a:r>
              <a:rPr lang="fr-FR" sz="1800" dirty="0" err="1">
                <a:effectLst/>
                <a:latin typeface="AppleSystemUIFont"/>
                <a:ea typeface="Calibri" panose="020F0502020204030204" pitchFamily="34" charset="0"/>
                <a:cs typeface="AppleSystemUIFont"/>
              </a:rPr>
              <a:t>meta</a:t>
            </a:r>
            <a:r>
              <a:rPr lang="fr-FR" sz="1800" dirty="0">
                <a:effectLst/>
                <a:latin typeface="AppleSystemUIFont"/>
                <a:ea typeface="Calibri" panose="020F0502020204030204" pitchFamily="34" charset="0"/>
                <a:cs typeface="AppleSystemUIFont"/>
              </a:rPr>
              <a:t> </a:t>
            </a:r>
            <a:r>
              <a:rPr lang="fr-FR" sz="1800" dirty="0" err="1">
                <a:effectLst/>
                <a:latin typeface="AppleSystemUIFont"/>
                <a:ea typeface="Calibri" panose="020F0502020204030204" pitchFamily="34" charset="0"/>
                <a:cs typeface="AppleSystemUIFont"/>
              </a:rPr>
              <a:t>charset</a:t>
            </a:r>
            <a:r>
              <a:rPr lang="fr-FR" sz="1800" dirty="0">
                <a:effectLst/>
                <a:latin typeface="AppleSystemUIFont"/>
                <a:ea typeface="Calibri" panose="020F0502020204030204" pitchFamily="34" charset="0"/>
                <a:cs typeface="AppleSystemUIFont"/>
              </a:rPr>
              <a:t> afin de dire au navigateur quel sera l’encodage des caractères</a:t>
            </a:r>
            <a:endParaRPr lang="fr-FR" sz="1800" dirty="0">
              <a:effectLst/>
              <a:latin typeface="Calibri" panose="020F0502020204030204" pitchFamily="34" charset="0"/>
              <a:ea typeface="Calibri" panose="020F0502020204030204" pitchFamily="34" charset="0"/>
              <a:cs typeface="AppleSystemUIFont"/>
            </a:endParaRPr>
          </a:p>
          <a:p>
            <a:pPr marL="342900" lvl="0" indent="-342900">
              <a:buFont typeface="AppleSystemUIFont"/>
              <a:buChar char="-"/>
            </a:pPr>
            <a:r>
              <a:rPr lang="fr-FR" sz="1800" dirty="0">
                <a:effectLst/>
                <a:latin typeface="AppleSystemUIFont"/>
                <a:ea typeface="Calibri" panose="020F0502020204030204" pitchFamily="34" charset="0"/>
                <a:cs typeface="AppleSystemUIFont"/>
              </a:rPr>
              <a:t>La balise </a:t>
            </a:r>
            <a:r>
              <a:rPr lang="fr-FR" sz="1800" dirty="0" err="1">
                <a:effectLst/>
                <a:latin typeface="AppleSystemUIFont"/>
                <a:ea typeface="Calibri" panose="020F0502020204030204" pitchFamily="34" charset="0"/>
                <a:cs typeface="AppleSystemUIFont"/>
              </a:rPr>
              <a:t>title</a:t>
            </a:r>
            <a:r>
              <a:rPr lang="fr-FR" sz="1800" dirty="0">
                <a:effectLst/>
                <a:latin typeface="AppleSystemUIFont"/>
                <a:ea typeface="Calibri" panose="020F0502020204030204" pitchFamily="34" charset="0"/>
                <a:cs typeface="AppleSystemUIFont"/>
              </a:rPr>
              <a:t>, sera le titre de la page et de l’onglet dans votre navigateur</a:t>
            </a:r>
            <a:endParaRPr lang="fr-FR" sz="1800" dirty="0">
              <a:effectLst/>
              <a:latin typeface="Calibri" panose="020F0502020204030204" pitchFamily="34" charset="0"/>
              <a:ea typeface="Calibri" panose="020F0502020204030204" pitchFamily="34" charset="0"/>
              <a:cs typeface="AppleSystemUIFont"/>
            </a:endParaRPr>
          </a:p>
          <a:p>
            <a:pPr marL="342900" lvl="0" indent="-342900">
              <a:buFont typeface="AppleSystemUIFont"/>
              <a:buChar char="-"/>
            </a:pPr>
            <a:r>
              <a:rPr lang="fr-FR" sz="1800" dirty="0">
                <a:effectLst/>
                <a:latin typeface="AppleSystemUIFont"/>
                <a:ea typeface="Calibri" panose="020F0502020204030204" pitchFamily="34" charset="0"/>
                <a:cs typeface="AppleSystemUIFont"/>
              </a:rPr>
              <a:t>La description, c’est une description concise,  d’une page web pour l’indexation de cette page par les moteurs de recherches</a:t>
            </a:r>
            <a:endParaRPr lang="fr-FR" sz="1800" dirty="0">
              <a:effectLst/>
              <a:latin typeface="Calibri" panose="020F0502020204030204" pitchFamily="34" charset="0"/>
              <a:ea typeface="Calibri" panose="020F0502020204030204" pitchFamily="34" charset="0"/>
              <a:cs typeface="AppleSystemUIFont"/>
            </a:endParaRPr>
          </a:p>
          <a:p>
            <a:pPr marL="342900" lvl="0" indent="-342900">
              <a:buFont typeface="AppleSystemUIFont"/>
              <a:buChar char="-"/>
            </a:pPr>
            <a:r>
              <a:rPr lang="fr-FR" sz="1800" dirty="0">
                <a:effectLst/>
                <a:latin typeface="AppleSystemUIFont"/>
                <a:ea typeface="Calibri" panose="020F0502020204030204" pitchFamily="34" charset="0"/>
                <a:cs typeface="AppleSystemUIFont"/>
              </a:rPr>
              <a:t>Le </a:t>
            </a:r>
            <a:r>
              <a:rPr lang="fr-FR" sz="1800" dirty="0" err="1">
                <a:effectLst/>
                <a:latin typeface="AppleSystemUIFont"/>
                <a:ea typeface="Calibri" panose="020F0502020204030204" pitchFamily="34" charset="0"/>
                <a:cs typeface="AppleSystemUIFont"/>
              </a:rPr>
              <a:t>viewport</a:t>
            </a:r>
            <a:r>
              <a:rPr lang="fr-FR" sz="1800" dirty="0">
                <a:effectLst/>
                <a:latin typeface="AppleSystemUIFont"/>
                <a:ea typeface="Calibri" panose="020F0502020204030204" pitchFamily="34" charset="0"/>
                <a:cs typeface="AppleSystemUIFont"/>
              </a:rPr>
              <a:t> pour donner au navigateur des instructions sur la taille et l’</a:t>
            </a:r>
            <a:r>
              <a:rPr lang="fr-FR" sz="1800" dirty="0" err="1">
                <a:effectLst/>
                <a:latin typeface="AppleSystemUIFont"/>
                <a:ea typeface="Calibri" panose="020F0502020204030204" pitchFamily="34" charset="0"/>
                <a:cs typeface="AppleSystemUIFont"/>
              </a:rPr>
              <a:t>echelle</a:t>
            </a:r>
            <a:r>
              <a:rPr lang="fr-FR" sz="1800" dirty="0">
                <a:effectLst/>
                <a:latin typeface="AppleSystemUIFont"/>
                <a:ea typeface="Calibri" panose="020F0502020204030204" pitchFamily="34" charset="0"/>
                <a:cs typeface="AppleSystemUIFont"/>
              </a:rPr>
              <a:t> du </a:t>
            </a:r>
            <a:r>
              <a:rPr lang="fr-FR" sz="1800" dirty="0" err="1">
                <a:effectLst/>
                <a:latin typeface="AppleSystemUIFont"/>
                <a:ea typeface="Calibri" panose="020F0502020204030204" pitchFamily="34" charset="0"/>
                <a:cs typeface="AppleSystemUIFont"/>
              </a:rPr>
              <a:t>viewport</a:t>
            </a:r>
            <a:r>
              <a:rPr lang="fr-FR" sz="1800" dirty="0">
                <a:effectLst/>
                <a:latin typeface="AppleSystemUIFont"/>
                <a:ea typeface="Calibri" panose="020F0502020204030204" pitchFamily="34" charset="0"/>
                <a:cs typeface="AppleSystemUIFont"/>
              </a:rPr>
              <a:t> afin que les différents éléments d’une page s’affichent le mieux.</a:t>
            </a:r>
            <a:endParaRPr lang="fr-FR" sz="1800" dirty="0">
              <a:effectLst/>
              <a:latin typeface="Calibri" panose="020F0502020204030204" pitchFamily="34" charset="0"/>
              <a:ea typeface="Calibri" panose="020F0502020204030204" pitchFamily="34" charset="0"/>
              <a:cs typeface="AppleSystemUIFont"/>
            </a:endParaRPr>
          </a:p>
          <a:p>
            <a:pPr marL="342900" lvl="0" indent="-342900">
              <a:buFont typeface="AppleSystemUIFont"/>
              <a:buChar char="-"/>
            </a:pPr>
            <a:r>
              <a:rPr lang="fr-FR" sz="1800" dirty="0">
                <a:effectLst/>
                <a:latin typeface="AppleSystemUIFont"/>
                <a:ea typeface="Calibri" panose="020F0502020204030204" pitchFamily="34" charset="0"/>
                <a:cs typeface="AppleSystemUIFont"/>
              </a:rPr>
              <a:t>Le favicon, l’icône de la page web</a:t>
            </a:r>
            <a:endParaRPr lang="fr-FR" sz="1800" dirty="0">
              <a:effectLst/>
              <a:latin typeface="Calibri" panose="020F0502020204030204" pitchFamily="34" charset="0"/>
              <a:ea typeface="Calibri" panose="020F0502020204030204" pitchFamily="34" charset="0"/>
              <a:cs typeface="AppleSystemUIFont"/>
            </a:endParaRPr>
          </a:p>
          <a:p>
            <a:r>
              <a:rPr lang="fr-FR" sz="1800" dirty="0">
                <a:effectLst/>
                <a:latin typeface="AppleSystemUIFont"/>
                <a:ea typeface="Calibri" panose="020F0502020204030204" pitchFamily="34" charset="0"/>
                <a:cs typeface="AppleSystemUIFont"/>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r>
              <a:rPr lang="fr-FR" sz="1800" dirty="0">
                <a:effectLst/>
                <a:latin typeface="AppleSystemUIFont"/>
                <a:ea typeface="Calibri" panose="020F0502020204030204" pitchFamily="34" charset="0"/>
                <a:cs typeface="AppleSystemUIFont"/>
              </a:rPr>
              <a:t>Et le script est parce que j’utilise Font </a:t>
            </a:r>
            <a:r>
              <a:rPr lang="fr-FR" sz="1800" dirty="0" err="1">
                <a:effectLst/>
                <a:latin typeface="AppleSystemUIFont"/>
                <a:ea typeface="Calibri" panose="020F0502020204030204" pitchFamily="34" charset="0"/>
                <a:cs typeface="AppleSystemUIFont"/>
              </a:rPr>
              <a:t>Awesome</a:t>
            </a:r>
            <a:r>
              <a:rPr lang="fr-FR" sz="1800" dirty="0">
                <a:effectLst/>
                <a:latin typeface="AppleSystemUIFont"/>
                <a:ea typeface="Calibri" panose="020F0502020204030204" pitchFamily="34" charset="0"/>
                <a:cs typeface="AppleSystemUIFont"/>
              </a:rPr>
              <a:t>, un outil qui permet d’afficher des icones sur votre site.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6BD171D2-6850-8E4A-AE20-2FA19E9794DF}" type="slidenum">
              <a:rPr lang="fr-FR" smtClean="0"/>
              <a:t>10</a:t>
            </a:fld>
            <a:endParaRPr lang="fr-FR"/>
          </a:p>
        </p:txBody>
      </p:sp>
    </p:spTree>
    <p:extLst>
      <p:ext uri="{BB962C8B-B14F-4D97-AF65-F5344CB8AC3E}">
        <p14:creationId xmlns:p14="http://schemas.microsoft.com/office/powerpoint/2010/main" val="198350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fr-FR"/>
              <a:t>Modifiez le style du titre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11/23/22</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‹N°›</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11/23/22</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‹N°›</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11/23/22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‹N°›</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fr-FR"/>
              <a:t>Modifiez le style du titre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57300" y="2909102"/>
            <a:ext cx="4800600" cy="299639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633864" y="2909102"/>
            <a:ext cx="4800600" cy="299639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11/23/22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‹N°›</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11/23/22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11/23/22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fr-FR"/>
              <a:t>Modifiez le style du titre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11/23/22</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‹N°›</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fr-FR"/>
              <a:t>Modifiez le style du titre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11/23/22</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11/23/22</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‹N°›</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3670A2-F1CB-0C4D-D0AE-B52E0FF9D5AA}"/>
              </a:ext>
            </a:extLst>
          </p:cNvPr>
          <p:cNvSpPr>
            <a:spLocks noGrp="1"/>
          </p:cNvSpPr>
          <p:nvPr>
            <p:ph type="ctrTitle"/>
          </p:nvPr>
        </p:nvSpPr>
        <p:spPr/>
        <p:txBody>
          <a:bodyPr/>
          <a:lstStyle/>
          <a:p>
            <a:r>
              <a:rPr lang="fr-FR" dirty="0">
                <a:solidFill>
                  <a:schemeClr val="accent1"/>
                </a:solidFill>
              </a:rPr>
              <a:t>SMOLLU</a:t>
            </a:r>
          </a:p>
        </p:txBody>
      </p:sp>
      <p:sp>
        <p:nvSpPr>
          <p:cNvPr id="3" name="Sous-titre 2">
            <a:extLst>
              <a:ext uri="{FF2B5EF4-FFF2-40B4-BE49-F238E27FC236}">
                <a16:creationId xmlns:a16="http://schemas.microsoft.com/office/drawing/2014/main" id="{96E10A80-3BBB-8EF7-0FE5-F53A32078570}"/>
              </a:ext>
            </a:extLst>
          </p:cNvPr>
          <p:cNvSpPr>
            <a:spLocks noGrp="1"/>
          </p:cNvSpPr>
          <p:nvPr>
            <p:ph type="subTitle" idx="1"/>
          </p:nvPr>
        </p:nvSpPr>
        <p:spPr/>
        <p:txBody>
          <a:bodyPr/>
          <a:lstStyle/>
          <a:p>
            <a:r>
              <a:rPr lang="fr-FR" dirty="0"/>
              <a:t>Pour des urls plus courtes</a:t>
            </a:r>
          </a:p>
        </p:txBody>
      </p:sp>
    </p:spTree>
    <p:extLst>
      <p:ext uri="{BB962C8B-B14F-4D97-AF65-F5344CB8AC3E}">
        <p14:creationId xmlns:p14="http://schemas.microsoft.com/office/powerpoint/2010/main" val="329135395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A51C3C-421A-F84B-3430-FDF679B9C1DE}"/>
              </a:ext>
            </a:extLst>
          </p:cNvPr>
          <p:cNvSpPr>
            <a:spLocks noGrp="1"/>
          </p:cNvSpPr>
          <p:nvPr>
            <p:ph type="title"/>
          </p:nvPr>
        </p:nvSpPr>
        <p:spPr/>
        <p:txBody>
          <a:bodyPr/>
          <a:lstStyle/>
          <a:p>
            <a:r>
              <a:rPr lang="fr-FR" dirty="0"/>
              <a:t>Les pages</a:t>
            </a:r>
          </a:p>
        </p:txBody>
      </p:sp>
      <p:pic>
        <p:nvPicPr>
          <p:cNvPr id="9" name="Espace réservé du contenu 8">
            <a:extLst>
              <a:ext uri="{FF2B5EF4-FFF2-40B4-BE49-F238E27FC236}">
                <a16:creationId xmlns:a16="http://schemas.microsoft.com/office/drawing/2014/main" id="{2965D9A2-0C5D-5FCB-4625-B676EF123235}"/>
              </a:ext>
            </a:extLst>
          </p:cNvPr>
          <p:cNvPicPr>
            <a:picLocks noGrp="1" noChangeAspect="1"/>
          </p:cNvPicPr>
          <p:nvPr>
            <p:ph idx="1"/>
          </p:nvPr>
        </p:nvPicPr>
        <p:blipFill>
          <a:blip r:embed="rId3"/>
          <a:stretch>
            <a:fillRect/>
          </a:stretch>
        </p:blipFill>
        <p:spPr>
          <a:xfrm>
            <a:off x="1801160" y="1013282"/>
            <a:ext cx="8589679" cy="5844718"/>
          </a:xfrm>
        </p:spPr>
      </p:pic>
    </p:spTree>
    <p:extLst>
      <p:ext uri="{BB962C8B-B14F-4D97-AF65-F5344CB8AC3E}">
        <p14:creationId xmlns:p14="http://schemas.microsoft.com/office/powerpoint/2010/main" val="3103357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E1EA27-6E74-7B8F-0605-A1437F6480B9}"/>
              </a:ext>
            </a:extLst>
          </p:cNvPr>
          <p:cNvSpPr>
            <a:spLocks noGrp="1"/>
          </p:cNvSpPr>
          <p:nvPr>
            <p:ph type="title"/>
          </p:nvPr>
        </p:nvSpPr>
        <p:spPr/>
        <p:txBody>
          <a:bodyPr/>
          <a:lstStyle/>
          <a:p>
            <a:r>
              <a:rPr lang="fr-FR" dirty="0"/>
              <a:t>halloween</a:t>
            </a:r>
          </a:p>
        </p:txBody>
      </p:sp>
      <p:pic>
        <p:nvPicPr>
          <p:cNvPr id="5" name="Espace réservé du contenu 4">
            <a:extLst>
              <a:ext uri="{FF2B5EF4-FFF2-40B4-BE49-F238E27FC236}">
                <a16:creationId xmlns:a16="http://schemas.microsoft.com/office/drawing/2014/main" id="{87CBE4B2-E769-FE94-C289-169165DA98B8}"/>
              </a:ext>
            </a:extLst>
          </p:cNvPr>
          <p:cNvPicPr>
            <a:picLocks noGrp="1" noChangeAspect="1"/>
          </p:cNvPicPr>
          <p:nvPr>
            <p:ph idx="1"/>
          </p:nvPr>
        </p:nvPicPr>
        <p:blipFill>
          <a:blip r:embed="rId3"/>
          <a:stretch>
            <a:fillRect/>
          </a:stretch>
        </p:blipFill>
        <p:spPr>
          <a:xfrm>
            <a:off x="1146171" y="1628921"/>
            <a:ext cx="5382414" cy="3600158"/>
          </a:xfrm>
        </p:spPr>
      </p:pic>
      <p:pic>
        <p:nvPicPr>
          <p:cNvPr id="7" name="Image 6">
            <a:extLst>
              <a:ext uri="{FF2B5EF4-FFF2-40B4-BE49-F238E27FC236}">
                <a16:creationId xmlns:a16="http://schemas.microsoft.com/office/drawing/2014/main" id="{89F1AEF8-6523-073B-6B0D-FE47030CBB27}"/>
              </a:ext>
            </a:extLst>
          </p:cNvPr>
          <p:cNvPicPr>
            <a:picLocks noChangeAspect="1"/>
          </p:cNvPicPr>
          <p:nvPr/>
        </p:nvPicPr>
        <p:blipFill>
          <a:blip r:embed="rId4"/>
          <a:stretch>
            <a:fillRect/>
          </a:stretch>
        </p:blipFill>
        <p:spPr>
          <a:xfrm>
            <a:off x="6563767" y="1751718"/>
            <a:ext cx="5312089" cy="3354563"/>
          </a:xfrm>
          <a:prstGeom prst="rect">
            <a:avLst/>
          </a:prstGeom>
        </p:spPr>
      </p:pic>
    </p:spTree>
    <p:extLst>
      <p:ext uri="{BB962C8B-B14F-4D97-AF65-F5344CB8AC3E}">
        <p14:creationId xmlns:p14="http://schemas.microsoft.com/office/powerpoint/2010/main" val="3534279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D1F792-8599-42C9-7260-F6F8C7E4EE57}"/>
              </a:ext>
            </a:extLst>
          </p:cNvPr>
          <p:cNvSpPr>
            <a:spLocks noGrp="1"/>
          </p:cNvSpPr>
          <p:nvPr>
            <p:ph type="title"/>
          </p:nvPr>
        </p:nvSpPr>
        <p:spPr/>
        <p:txBody>
          <a:bodyPr/>
          <a:lstStyle/>
          <a:p>
            <a:r>
              <a:rPr lang="fr-FR" dirty="0"/>
              <a:t>L’inscription</a:t>
            </a:r>
          </a:p>
        </p:txBody>
      </p:sp>
      <p:pic>
        <p:nvPicPr>
          <p:cNvPr id="5" name="Espace réservé du contenu 4">
            <a:extLst>
              <a:ext uri="{FF2B5EF4-FFF2-40B4-BE49-F238E27FC236}">
                <a16:creationId xmlns:a16="http://schemas.microsoft.com/office/drawing/2014/main" id="{057629B1-F842-113C-F1DB-99DC01966DF6}"/>
              </a:ext>
            </a:extLst>
          </p:cNvPr>
          <p:cNvPicPr>
            <a:picLocks noGrp="1" noChangeAspect="1"/>
          </p:cNvPicPr>
          <p:nvPr>
            <p:ph idx="1"/>
          </p:nvPr>
        </p:nvPicPr>
        <p:blipFill>
          <a:blip r:embed="rId3"/>
          <a:stretch>
            <a:fillRect/>
          </a:stretch>
        </p:blipFill>
        <p:spPr>
          <a:xfrm>
            <a:off x="2096708" y="1874517"/>
            <a:ext cx="7998584" cy="3453133"/>
          </a:xfrm>
        </p:spPr>
      </p:pic>
    </p:spTree>
    <p:extLst>
      <p:ext uri="{BB962C8B-B14F-4D97-AF65-F5344CB8AC3E}">
        <p14:creationId xmlns:p14="http://schemas.microsoft.com/office/powerpoint/2010/main" val="3882075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537850-128B-B4AC-C142-71109363111D}"/>
              </a:ext>
            </a:extLst>
          </p:cNvPr>
          <p:cNvSpPr>
            <a:spLocks noGrp="1"/>
          </p:cNvSpPr>
          <p:nvPr>
            <p:ph type="title"/>
          </p:nvPr>
        </p:nvSpPr>
        <p:spPr/>
        <p:txBody>
          <a:bodyPr/>
          <a:lstStyle/>
          <a:p>
            <a:r>
              <a:rPr lang="fr-FR" dirty="0" err="1"/>
              <a:t>Tailwind</a:t>
            </a:r>
            <a:r>
              <a:rPr lang="fr-FR" dirty="0"/>
              <a:t> vs </a:t>
            </a:r>
            <a:r>
              <a:rPr lang="fr-FR" dirty="0" err="1"/>
              <a:t>bootstrap</a:t>
            </a:r>
            <a:endParaRPr lang="fr-FR" dirty="0"/>
          </a:p>
        </p:txBody>
      </p:sp>
      <p:pic>
        <p:nvPicPr>
          <p:cNvPr id="5" name="Espace réservé du contenu 4">
            <a:extLst>
              <a:ext uri="{FF2B5EF4-FFF2-40B4-BE49-F238E27FC236}">
                <a16:creationId xmlns:a16="http://schemas.microsoft.com/office/drawing/2014/main" id="{5E0B5364-C5CB-148D-8BCE-254EE7CC9A34}"/>
              </a:ext>
            </a:extLst>
          </p:cNvPr>
          <p:cNvPicPr>
            <a:picLocks noGrp="1" noChangeAspect="1"/>
          </p:cNvPicPr>
          <p:nvPr>
            <p:ph idx="1"/>
          </p:nvPr>
        </p:nvPicPr>
        <p:blipFill>
          <a:blip r:embed="rId2"/>
          <a:stretch>
            <a:fillRect/>
          </a:stretch>
        </p:blipFill>
        <p:spPr>
          <a:xfrm>
            <a:off x="1305950" y="2215661"/>
            <a:ext cx="9580099" cy="2426677"/>
          </a:xfrm>
        </p:spPr>
      </p:pic>
    </p:spTree>
    <p:extLst>
      <p:ext uri="{BB962C8B-B14F-4D97-AF65-F5344CB8AC3E}">
        <p14:creationId xmlns:p14="http://schemas.microsoft.com/office/powerpoint/2010/main" val="3323015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544E79-99C6-4CA0-221A-88493337C775}"/>
              </a:ext>
            </a:extLst>
          </p:cNvPr>
          <p:cNvSpPr>
            <a:spLocks noGrp="1"/>
          </p:cNvSpPr>
          <p:nvPr>
            <p:ph type="title"/>
          </p:nvPr>
        </p:nvSpPr>
        <p:spPr/>
        <p:txBody>
          <a:bodyPr/>
          <a:lstStyle/>
          <a:p>
            <a:r>
              <a:rPr lang="fr-FR" dirty="0" err="1"/>
              <a:t>ngModel</a:t>
            </a:r>
            <a:endParaRPr lang="fr-FR" dirty="0"/>
          </a:p>
        </p:txBody>
      </p:sp>
      <p:pic>
        <p:nvPicPr>
          <p:cNvPr id="5" name="Espace réservé du contenu 4">
            <a:extLst>
              <a:ext uri="{FF2B5EF4-FFF2-40B4-BE49-F238E27FC236}">
                <a16:creationId xmlns:a16="http://schemas.microsoft.com/office/drawing/2014/main" id="{65181AEA-7938-1C49-90EC-4BA080A5996F}"/>
              </a:ext>
            </a:extLst>
          </p:cNvPr>
          <p:cNvPicPr>
            <a:picLocks noGrp="1" noChangeAspect="1"/>
          </p:cNvPicPr>
          <p:nvPr>
            <p:ph idx="1"/>
          </p:nvPr>
        </p:nvPicPr>
        <p:blipFill>
          <a:blip r:embed="rId3"/>
          <a:stretch>
            <a:fillRect/>
          </a:stretch>
        </p:blipFill>
        <p:spPr>
          <a:xfrm>
            <a:off x="1712912" y="1044373"/>
            <a:ext cx="8766175" cy="3784516"/>
          </a:xfrm>
        </p:spPr>
      </p:pic>
      <p:pic>
        <p:nvPicPr>
          <p:cNvPr id="7" name="Image 6">
            <a:extLst>
              <a:ext uri="{FF2B5EF4-FFF2-40B4-BE49-F238E27FC236}">
                <a16:creationId xmlns:a16="http://schemas.microsoft.com/office/drawing/2014/main" id="{9100CFE6-7DC8-771B-5766-B32537C504AB}"/>
              </a:ext>
            </a:extLst>
          </p:cNvPr>
          <p:cNvPicPr>
            <a:picLocks noChangeAspect="1"/>
          </p:cNvPicPr>
          <p:nvPr/>
        </p:nvPicPr>
        <p:blipFill>
          <a:blip r:embed="rId4"/>
          <a:stretch>
            <a:fillRect/>
          </a:stretch>
        </p:blipFill>
        <p:spPr>
          <a:xfrm>
            <a:off x="2649904" y="4788907"/>
            <a:ext cx="6892192" cy="2049440"/>
          </a:xfrm>
          <a:prstGeom prst="rect">
            <a:avLst/>
          </a:prstGeom>
        </p:spPr>
      </p:pic>
    </p:spTree>
    <p:extLst>
      <p:ext uri="{BB962C8B-B14F-4D97-AF65-F5344CB8AC3E}">
        <p14:creationId xmlns:p14="http://schemas.microsoft.com/office/powerpoint/2010/main" val="991113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C917C3-4FEA-E422-EC22-FC0FB7AA4F0F}"/>
              </a:ext>
            </a:extLst>
          </p:cNvPr>
          <p:cNvSpPr>
            <a:spLocks noGrp="1"/>
          </p:cNvSpPr>
          <p:nvPr>
            <p:ph type="title"/>
          </p:nvPr>
        </p:nvSpPr>
        <p:spPr/>
        <p:txBody>
          <a:bodyPr/>
          <a:lstStyle/>
          <a:p>
            <a:r>
              <a:rPr lang="fr-FR" dirty="0" err="1"/>
              <a:t>Ngmodel</a:t>
            </a:r>
            <a:r>
              <a:rPr lang="fr-FR" dirty="0"/>
              <a:t> </a:t>
            </a:r>
          </a:p>
        </p:txBody>
      </p:sp>
      <p:pic>
        <p:nvPicPr>
          <p:cNvPr id="5" name="Espace réservé du contenu 4">
            <a:extLst>
              <a:ext uri="{FF2B5EF4-FFF2-40B4-BE49-F238E27FC236}">
                <a16:creationId xmlns:a16="http://schemas.microsoft.com/office/drawing/2014/main" id="{BEEA79E5-916C-2323-B75C-57AA3E9609F5}"/>
              </a:ext>
            </a:extLst>
          </p:cNvPr>
          <p:cNvPicPr>
            <a:picLocks noGrp="1" noChangeAspect="1"/>
          </p:cNvPicPr>
          <p:nvPr>
            <p:ph idx="1"/>
          </p:nvPr>
        </p:nvPicPr>
        <p:blipFill>
          <a:blip r:embed="rId3"/>
          <a:stretch>
            <a:fillRect/>
          </a:stretch>
        </p:blipFill>
        <p:spPr>
          <a:xfrm>
            <a:off x="1632843" y="2329184"/>
            <a:ext cx="8926313" cy="2654300"/>
          </a:xfrm>
        </p:spPr>
      </p:pic>
    </p:spTree>
    <p:extLst>
      <p:ext uri="{BB962C8B-B14F-4D97-AF65-F5344CB8AC3E}">
        <p14:creationId xmlns:p14="http://schemas.microsoft.com/office/powerpoint/2010/main" val="3771366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798F19-9533-AF15-8BAC-437B5C21C868}"/>
              </a:ext>
            </a:extLst>
          </p:cNvPr>
          <p:cNvSpPr>
            <a:spLocks noGrp="1"/>
          </p:cNvSpPr>
          <p:nvPr>
            <p:ph type="title"/>
          </p:nvPr>
        </p:nvSpPr>
        <p:spPr/>
        <p:txBody>
          <a:bodyPr/>
          <a:lstStyle/>
          <a:p>
            <a:r>
              <a:rPr lang="fr-FR" dirty="0"/>
              <a:t>La page de connexion</a:t>
            </a:r>
          </a:p>
        </p:txBody>
      </p:sp>
      <p:pic>
        <p:nvPicPr>
          <p:cNvPr id="5" name="Espace réservé du contenu 4">
            <a:extLst>
              <a:ext uri="{FF2B5EF4-FFF2-40B4-BE49-F238E27FC236}">
                <a16:creationId xmlns:a16="http://schemas.microsoft.com/office/drawing/2014/main" id="{E6AFF4E4-68B5-25E7-F0AC-02220EF0831A}"/>
              </a:ext>
            </a:extLst>
          </p:cNvPr>
          <p:cNvPicPr>
            <a:picLocks noGrp="1" noChangeAspect="1"/>
          </p:cNvPicPr>
          <p:nvPr>
            <p:ph idx="1"/>
          </p:nvPr>
        </p:nvPicPr>
        <p:blipFill>
          <a:blip r:embed="rId3"/>
          <a:stretch>
            <a:fillRect/>
          </a:stretch>
        </p:blipFill>
        <p:spPr>
          <a:xfrm>
            <a:off x="1840520" y="1874517"/>
            <a:ext cx="9000637" cy="3568534"/>
          </a:xfrm>
        </p:spPr>
      </p:pic>
    </p:spTree>
    <p:extLst>
      <p:ext uri="{BB962C8B-B14F-4D97-AF65-F5344CB8AC3E}">
        <p14:creationId xmlns:p14="http://schemas.microsoft.com/office/powerpoint/2010/main" val="3494493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95BD14-64EA-1DB3-C948-BCA43DB11D2E}"/>
              </a:ext>
            </a:extLst>
          </p:cNvPr>
          <p:cNvSpPr>
            <a:spLocks noGrp="1"/>
          </p:cNvSpPr>
          <p:nvPr>
            <p:ph type="title"/>
          </p:nvPr>
        </p:nvSpPr>
        <p:spPr/>
        <p:txBody>
          <a:bodyPr/>
          <a:lstStyle/>
          <a:p>
            <a:r>
              <a:rPr lang="fr-FR" dirty="0"/>
              <a:t>La connexion</a:t>
            </a:r>
          </a:p>
        </p:txBody>
      </p:sp>
      <p:pic>
        <p:nvPicPr>
          <p:cNvPr id="5" name="Espace réservé du contenu 4">
            <a:extLst>
              <a:ext uri="{FF2B5EF4-FFF2-40B4-BE49-F238E27FC236}">
                <a16:creationId xmlns:a16="http://schemas.microsoft.com/office/drawing/2014/main" id="{CAF1409F-D513-FDF9-829D-9081AE5D3B37}"/>
              </a:ext>
            </a:extLst>
          </p:cNvPr>
          <p:cNvPicPr>
            <a:picLocks noGrp="1" noChangeAspect="1"/>
          </p:cNvPicPr>
          <p:nvPr>
            <p:ph idx="1"/>
          </p:nvPr>
        </p:nvPicPr>
        <p:blipFill>
          <a:blip r:embed="rId3"/>
          <a:stretch>
            <a:fillRect/>
          </a:stretch>
        </p:blipFill>
        <p:spPr>
          <a:xfrm>
            <a:off x="1251678" y="2247411"/>
            <a:ext cx="6159500" cy="1092200"/>
          </a:xfrm>
        </p:spPr>
      </p:pic>
      <p:pic>
        <p:nvPicPr>
          <p:cNvPr id="7" name="Image 6">
            <a:extLst>
              <a:ext uri="{FF2B5EF4-FFF2-40B4-BE49-F238E27FC236}">
                <a16:creationId xmlns:a16="http://schemas.microsoft.com/office/drawing/2014/main" id="{F4644BD7-8945-A6D5-FB70-82FE9985B29D}"/>
              </a:ext>
            </a:extLst>
          </p:cNvPr>
          <p:cNvPicPr>
            <a:picLocks noChangeAspect="1"/>
          </p:cNvPicPr>
          <p:nvPr/>
        </p:nvPicPr>
        <p:blipFill>
          <a:blip r:embed="rId4"/>
          <a:stretch>
            <a:fillRect/>
          </a:stretch>
        </p:blipFill>
        <p:spPr>
          <a:xfrm>
            <a:off x="3439258" y="3712505"/>
            <a:ext cx="7772400" cy="2429649"/>
          </a:xfrm>
          <a:prstGeom prst="rect">
            <a:avLst/>
          </a:prstGeom>
        </p:spPr>
      </p:pic>
    </p:spTree>
    <p:extLst>
      <p:ext uri="{BB962C8B-B14F-4D97-AF65-F5344CB8AC3E}">
        <p14:creationId xmlns:p14="http://schemas.microsoft.com/office/powerpoint/2010/main" val="3087252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C47ACB-E63F-DE72-6037-5223E5C8E775}"/>
              </a:ext>
            </a:extLst>
          </p:cNvPr>
          <p:cNvSpPr>
            <a:spLocks noGrp="1"/>
          </p:cNvSpPr>
          <p:nvPr>
            <p:ph type="title"/>
          </p:nvPr>
        </p:nvSpPr>
        <p:spPr>
          <a:xfrm>
            <a:off x="1251677" y="382385"/>
            <a:ext cx="10178321" cy="1492132"/>
          </a:xfrm>
        </p:spPr>
        <p:txBody>
          <a:bodyPr/>
          <a:lstStyle/>
          <a:p>
            <a:r>
              <a:rPr lang="fr-FR" dirty="0"/>
              <a:t>Dans les coulisses de la connexion</a:t>
            </a:r>
          </a:p>
        </p:txBody>
      </p:sp>
      <p:pic>
        <p:nvPicPr>
          <p:cNvPr id="5" name="Espace réservé du contenu 4">
            <a:extLst>
              <a:ext uri="{FF2B5EF4-FFF2-40B4-BE49-F238E27FC236}">
                <a16:creationId xmlns:a16="http://schemas.microsoft.com/office/drawing/2014/main" id="{F2F1FE19-05E1-E153-BBB3-AC4B7725EFBF}"/>
              </a:ext>
            </a:extLst>
          </p:cNvPr>
          <p:cNvPicPr>
            <a:picLocks noGrp="1" noChangeAspect="1"/>
          </p:cNvPicPr>
          <p:nvPr>
            <p:ph idx="1"/>
          </p:nvPr>
        </p:nvPicPr>
        <p:blipFill>
          <a:blip r:embed="rId3"/>
          <a:stretch>
            <a:fillRect/>
          </a:stretch>
        </p:blipFill>
        <p:spPr>
          <a:xfrm>
            <a:off x="1083038" y="1724879"/>
            <a:ext cx="6931031" cy="3129651"/>
          </a:xfrm>
        </p:spPr>
      </p:pic>
      <p:pic>
        <p:nvPicPr>
          <p:cNvPr id="7" name="Image 6">
            <a:extLst>
              <a:ext uri="{FF2B5EF4-FFF2-40B4-BE49-F238E27FC236}">
                <a16:creationId xmlns:a16="http://schemas.microsoft.com/office/drawing/2014/main" id="{96F2F01C-09F9-1EC0-D2AC-D6573588459A}"/>
              </a:ext>
            </a:extLst>
          </p:cNvPr>
          <p:cNvPicPr>
            <a:picLocks noChangeAspect="1"/>
          </p:cNvPicPr>
          <p:nvPr/>
        </p:nvPicPr>
        <p:blipFill>
          <a:blip r:embed="rId4"/>
          <a:stretch>
            <a:fillRect/>
          </a:stretch>
        </p:blipFill>
        <p:spPr>
          <a:xfrm>
            <a:off x="3810976" y="4357243"/>
            <a:ext cx="8057579" cy="2484716"/>
          </a:xfrm>
          <a:prstGeom prst="rect">
            <a:avLst/>
          </a:prstGeom>
        </p:spPr>
      </p:pic>
    </p:spTree>
    <p:extLst>
      <p:ext uri="{BB962C8B-B14F-4D97-AF65-F5344CB8AC3E}">
        <p14:creationId xmlns:p14="http://schemas.microsoft.com/office/powerpoint/2010/main" val="854361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42462F-4E2B-A448-D603-A97CE57367AF}"/>
              </a:ext>
            </a:extLst>
          </p:cNvPr>
          <p:cNvSpPr>
            <a:spLocks noGrp="1"/>
          </p:cNvSpPr>
          <p:nvPr>
            <p:ph type="title"/>
          </p:nvPr>
        </p:nvSpPr>
        <p:spPr/>
        <p:txBody>
          <a:bodyPr/>
          <a:lstStyle/>
          <a:p>
            <a:r>
              <a:rPr lang="fr-FR" dirty="0"/>
              <a:t>Être ou ne pas être, connecté</a:t>
            </a:r>
          </a:p>
        </p:txBody>
      </p:sp>
      <p:pic>
        <p:nvPicPr>
          <p:cNvPr id="5" name="Espace réservé du contenu 4">
            <a:extLst>
              <a:ext uri="{FF2B5EF4-FFF2-40B4-BE49-F238E27FC236}">
                <a16:creationId xmlns:a16="http://schemas.microsoft.com/office/drawing/2014/main" id="{9B0950F6-5C0E-C021-BE6A-3208B38422C7}"/>
              </a:ext>
            </a:extLst>
          </p:cNvPr>
          <p:cNvPicPr>
            <a:picLocks noGrp="1" noChangeAspect="1"/>
          </p:cNvPicPr>
          <p:nvPr>
            <p:ph idx="1"/>
          </p:nvPr>
        </p:nvPicPr>
        <p:blipFill>
          <a:blip r:embed="rId3"/>
          <a:stretch>
            <a:fillRect/>
          </a:stretch>
        </p:blipFill>
        <p:spPr>
          <a:xfrm>
            <a:off x="1611557" y="2840692"/>
            <a:ext cx="8968886" cy="1955770"/>
          </a:xfrm>
        </p:spPr>
      </p:pic>
    </p:spTree>
    <p:extLst>
      <p:ext uri="{BB962C8B-B14F-4D97-AF65-F5344CB8AC3E}">
        <p14:creationId xmlns:p14="http://schemas.microsoft.com/office/powerpoint/2010/main" val="2473533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834AC-0ABE-313D-BCE4-20B4C568C05B}"/>
              </a:ext>
            </a:extLst>
          </p:cNvPr>
          <p:cNvSpPr>
            <a:spLocks noGrp="1"/>
          </p:cNvSpPr>
          <p:nvPr>
            <p:ph type="title"/>
          </p:nvPr>
        </p:nvSpPr>
        <p:spPr/>
        <p:txBody>
          <a:bodyPr/>
          <a:lstStyle/>
          <a:p>
            <a:pPr algn="ctr"/>
            <a:r>
              <a:rPr lang="fr-FR" dirty="0"/>
              <a:t>Antoine Pascual	</a:t>
            </a:r>
          </a:p>
        </p:txBody>
      </p:sp>
      <p:pic>
        <p:nvPicPr>
          <p:cNvPr id="5" name="Espace réservé du contenu 4">
            <a:extLst>
              <a:ext uri="{FF2B5EF4-FFF2-40B4-BE49-F238E27FC236}">
                <a16:creationId xmlns:a16="http://schemas.microsoft.com/office/drawing/2014/main" id="{79C9E947-4086-CF27-94E6-4C0A6A63CF8C}"/>
              </a:ext>
            </a:extLst>
          </p:cNvPr>
          <p:cNvPicPr>
            <a:picLocks noGrp="1" noChangeAspect="1"/>
          </p:cNvPicPr>
          <p:nvPr>
            <p:ph idx="1"/>
          </p:nvPr>
        </p:nvPicPr>
        <p:blipFill>
          <a:blip r:embed="rId3"/>
          <a:stretch>
            <a:fillRect/>
          </a:stretch>
        </p:blipFill>
        <p:spPr>
          <a:xfrm>
            <a:off x="4879975" y="2622550"/>
            <a:ext cx="2921000" cy="2921000"/>
          </a:xfrm>
          <a:effectLst>
            <a:softEdge rad="259321"/>
          </a:effectLst>
        </p:spPr>
      </p:pic>
    </p:spTree>
    <p:extLst>
      <p:ext uri="{BB962C8B-B14F-4D97-AF65-F5344CB8AC3E}">
        <p14:creationId xmlns:p14="http://schemas.microsoft.com/office/powerpoint/2010/main" val="285213733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3F9420-F829-3574-44BD-C778E36490C8}"/>
              </a:ext>
            </a:extLst>
          </p:cNvPr>
          <p:cNvSpPr>
            <a:spLocks noGrp="1"/>
          </p:cNvSpPr>
          <p:nvPr>
            <p:ph type="title"/>
          </p:nvPr>
        </p:nvSpPr>
        <p:spPr/>
        <p:txBody>
          <a:bodyPr/>
          <a:lstStyle/>
          <a:p>
            <a:r>
              <a:rPr lang="fr-FR" dirty="0" err="1"/>
              <a:t>My</a:t>
            </a:r>
            <a:r>
              <a:rPr lang="fr-FR" dirty="0"/>
              <a:t> links 1/3</a:t>
            </a:r>
          </a:p>
        </p:txBody>
      </p:sp>
      <p:pic>
        <p:nvPicPr>
          <p:cNvPr id="9" name="Espace réservé du contenu 8">
            <a:extLst>
              <a:ext uri="{FF2B5EF4-FFF2-40B4-BE49-F238E27FC236}">
                <a16:creationId xmlns:a16="http://schemas.microsoft.com/office/drawing/2014/main" id="{ECB09108-5857-3514-7D6A-ACF7FFA24285}"/>
              </a:ext>
            </a:extLst>
          </p:cNvPr>
          <p:cNvPicPr>
            <a:picLocks noGrp="1" noChangeAspect="1"/>
          </p:cNvPicPr>
          <p:nvPr>
            <p:ph idx="1"/>
          </p:nvPr>
        </p:nvPicPr>
        <p:blipFill>
          <a:blip r:embed="rId3"/>
          <a:stretch>
            <a:fillRect/>
          </a:stretch>
        </p:blipFill>
        <p:spPr>
          <a:xfrm>
            <a:off x="2170009" y="1369487"/>
            <a:ext cx="8017345" cy="4920921"/>
          </a:xfrm>
        </p:spPr>
      </p:pic>
    </p:spTree>
    <p:extLst>
      <p:ext uri="{BB962C8B-B14F-4D97-AF65-F5344CB8AC3E}">
        <p14:creationId xmlns:p14="http://schemas.microsoft.com/office/powerpoint/2010/main" val="2402377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D41701-2921-CA9F-3469-4DA7FEE00AF6}"/>
              </a:ext>
            </a:extLst>
          </p:cNvPr>
          <p:cNvSpPr>
            <a:spLocks noGrp="1"/>
          </p:cNvSpPr>
          <p:nvPr>
            <p:ph type="title"/>
          </p:nvPr>
        </p:nvSpPr>
        <p:spPr/>
        <p:txBody>
          <a:bodyPr/>
          <a:lstStyle/>
          <a:p>
            <a:r>
              <a:rPr lang="fr-FR" dirty="0" err="1"/>
              <a:t>Mylinks</a:t>
            </a:r>
            <a:r>
              <a:rPr lang="fr-FR" dirty="0"/>
              <a:t> 2/3</a:t>
            </a:r>
          </a:p>
        </p:txBody>
      </p:sp>
      <p:pic>
        <p:nvPicPr>
          <p:cNvPr id="5" name="Espace réservé du contenu 4">
            <a:extLst>
              <a:ext uri="{FF2B5EF4-FFF2-40B4-BE49-F238E27FC236}">
                <a16:creationId xmlns:a16="http://schemas.microsoft.com/office/drawing/2014/main" id="{D814CB15-F898-E0C1-67D1-206B2F6A0273}"/>
              </a:ext>
            </a:extLst>
          </p:cNvPr>
          <p:cNvPicPr>
            <a:picLocks noGrp="1" noChangeAspect="1"/>
          </p:cNvPicPr>
          <p:nvPr>
            <p:ph idx="1"/>
          </p:nvPr>
        </p:nvPicPr>
        <p:blipFill>
          <a:blip r:embed="rId3"/>
          <a:stretch>
            <a:fillRect/>
          </a:stretch>
        </p:blipFill>
        <p:spPr>
          <a:xfrm>
            <a:off x="1416010" y="2056541"/>
            <a:ext cx="9359980" cy="2783254"/>
          </a:xfrm>
        </p:spPr>
      </p:pic>
    </p:spTree>
    <p:extLst>
      <p:ext uri="{BB962C8B-B14F-4D97-AF65-F5344CB8AC3E}">
        <p14:creationId xmlns:p14="http://schemas.microsoft.com/office/powerpoint/2010/main" val="3697880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C6DA94-62F5-1A1C-1F87-FFDDC25EBC6B}"/>
              </a:ext>
            </a:extLst>
          </p:cNvPr>
          <p:cNvSpPr>
            <a:spLocks noGrp="1"/>
          </p:cNvSpPr>
          <p:nvPr>
            <p:ph type="title"/>
          </p:nvPr>
        </p:nvSpPr>
        <p:spPr/>
        <p:txBody>
          <a:bodyPr/>
          <a:lstStyle/>
          <a:p>
            <a:r>
              <a:rPr lang="fr-FR" dirty="0" err="1"/>
              <a:t>Mylinks</a:t>
            </a:r>
            <a:r>
              <a:rPr lang="fr-FR" dirty="0"/>
              <a:t> 3/3</a:t>
            </a:r>
          </a:p>
        </p:txBody>
      </p:sp>
      <p:pic>
        <p:nvPicPr>
          <p:cNvPr id="5" name="Espace réservé du contenu 4">
            <a:extLst>
              <a:ext uri="{FF2B5EF4-FFF2-40B4-BE49-F238E27FC236}">
                <a16:creationId xmlns:a16="http://schemas.microsoft.com/office/drawing/2014/main" id="{529C3F2E-F4BB-9F24-3840-648BC9632615}"/>
              </a:ext>
            </a:extLst>
          </p:cNvPr>
          <p:cNvPicPr>
            <a:picLocks noGrp="1" noChangeAspect="1"/>
          </p:cNvPicPr>
          <p:nvPr>
            <p:ph idx="1"/>
          </p:nvPr>
        </p:nvPicPr>
        <p:blipFill>
          <a:blip r:embed="rId3"/>
          <a:stretch>
            <a:fillRect/>
          </a:stretch>
        </p:blipFill>
        <p:spPr>
          <a:xfrm>
            <a:off x="1327180" y="1289539"/>
            <a:ext cx="9537640" cy="2457938"/>
          </a:xfrm>
        </p:spPr>
      </p:pic>
      <p:pic>
        <p:nvPicPr>
          <p:cNvPr id="7" name="Image 6">
            <a:extLst>
              <a:ext uri="{FF2B5EF4-FFF2-40B4-BE49-F238E27FC236}">
                <a16:creationId xmlns:a16="http://schemas.microsoft.com/office/drawing/2014/main" id="{348AE55B-8B8E-5A56-AAF9-D9A3F11E2F2D}"/>
              </a:ext>
            </a:extLst>
          </p:cNvPr>
          <p:cNvPicPr>
            <a:picLocks noChangeAspect="1"/>
          </p:cNvPicPr>
          <p:nvPr/>
        </p:nvPicPr>
        <p:blipFill>
          <a:blip r:embed="rId4"/>
          <a:stretch>
            <a:fillRect/>
          </a:stretch>
        </p:blipFill>
        <p:spPr>
          <a:xfrm>
            <a:off x="1963024" y="3853961"/>
            <a:ext cx="8265951" cy="2457937"/>
          </a:xfrm>
          <a:prstGeom prst="rect">
            <a:avLst/>
          </a:prstGeom>
        </p:spPr>
      </p:pic>
    </p:spTree>
    <p:extLst>
      <p:ext uri="{BB962C8B-B14F-4D97-AF65-F5344CB8AC3E}">
        <p14:creationId xmlns:p14="http://schemas.microsoft.com/office/powerpoint/2010/main" val="3753363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EFB845-9A3F-F900-4E48-25CA0A24A5D5}"/>
              </a:ext>
            </a:extLst>
          </p:cNvPr>
          <p:cNvSpPr>
            <a:spLocks noGrp="1"/>
          </p:cNvSpPr>
          <p:nvPr>
            <p:ph type="title"/>
          </p:nvPr>
        </p:nvSpPr>
        <p:spPr/>
        <p:txBody>
          <a:bodyPr/>
          <a:lstStyle/>
          <a:p>
            <a:r>
              <a:rPr lang="fr-FR" dirty="0"/>
              <a:t>L’utilisateur a-t-il déjà réduit des liens ?</a:t>
            </a:r>
          </a:p>
        </p:txBody>
      </p:sp>
      <p:pic>
        <p:nvPicPr>
          <p:cNvPr id="5" name="Espace réservé du contenu 4">
            <a:extLst>
              <a:ext uri="{FF2B5EF4-FFF2-40B4-BE49-F238E27FC236}">
                <a16:creationId xmlns:a16="http://schemas.microsoft.com/office/drawing/2014/main" id="{98FF3793-44BE-017E-2B51-30732376B223}"/>
              </a:ext>
            </a:extLst>
          </p:cNvPr>
          <p:cNvPicPr>
            <a:picLocks noGrp="1" noChangeAspect="1"/>
          </p:cNvPicPr>
          <p:nvPr>
            <p:ph idx="1"/>
          </p:nvPr>
        </p:nvPicPr>
        <p:blipFill>
          <a:blip r:embed="rId3"/>
          <a:stretch>
            <a:fillRect/>
          </a:stretch>
        </p:blipFill>
        <p:spPr>
          <a:xfrm>
            <a:off x="1546234" y="3001108"/>
            <a:ext cx="9099532" cy="1823915"/>
          </a:xfrm>
        </p:spPr>
      </p:pic>
    </p:spTree>
    <p:extLst>
      <p:ext uri="{BB962C8B-B14F-4D97-AF65-F5344CB8AC3E}">
        <p14:creationId xmlns:p14="http://schemas.microsoft.com/office/powerpoint/2010/main" val="3899352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A6918-D984-8A3D-8918-E6CCFA0248BF}"/>
              </a:ext>
            </a:extLst>
          </p:cNvPr>
          <p:cNvSpPr>
            <a:spLocks noGrp="1"/>
          </p:cNvSpPr>
          <p:nvPr>
            <p:ph type="title"/>
          </p:nvPr>
        </p:nvSpPr>
        <p:spPr/>
        <p:txBody>
          <a:bodyPr/>
          <a:lstStyle/>
          <a:p>
            <a:r>
              <a:rPr lang="fr-FR" dirty="0"/>
              <a:t>Résolutions d’écrans 1/3</a:t>
            </a:r>
          </a:p>
        </p:txBody>
      </p:sp>
      <p:pic>
        <p:nvPicPr>
          <p:cNvPr id="5" name="Espace réservé du contenu 4">
            <a:extLst>
              <a:ext uri="{FF2B5EF4-FFF2-40B4-BE49-F238E27FC236}">
                <a16:creationId xmlns:a16="http://schemas.microsoft.com/office/drawing/2014/main" id="{52028AEC-18AF-6E67-5C40-D4778FF315EC}"/>
              </a:ext>
            </a:extLst>
          </p:cNvPr>
          <p:cNvPicPr>
            <a:picLocks noGrp="1" noChangeAspect="1"/>
          </p:cNvPicPr>
          <p:nvPr>
            <p:ph idx="1"/>
          </p:nvPr>
        </p:nvPicPr>
        <p:blipFill>
          <a:blip r:embed="rId3"/>
          <a:stretch>
            <a:fillRect/>
          </a:stretch>
        </p:blipFill>
        <p:spPr>
          <a:xfrm>
            <a:off x="1453294" y="2651807"/>
            <a:ext cx="9285411" cy="1554386"/>
          </a:xfrm>
        </p:spPr>
      </p:pic>
    </p:spTree>
    <p:extLst>
      <p:ext uri="{BB962C8B-B14F-4D97-AF65-F5344CB8AC3E}">
        <p14:creationId xmlns:p14="http://schemas.microsoft.com/office/powerpoint/2010/main" val="1622416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64263C-DFA1-AFF0-2C62-D824B083419E}"/>
              </a:ext>
            </a:extLst>
          </p:cNvPr>
          <p:cNvSpPr>
            <a:spLocks noGrp="1"/>
          </p:cNvSpPr>
          <p:nvPr>
            <p:ph type="title"/>
          </p:nvPr>
        </p:nvSpPr>
        <p:spPr/>
        <p:txBody>
          <a:bodyPr/>
          <a:lstStyle/>
          <a:p>
            <a:r>
              <a:rPr lang="fr-FR" dirty="0"/>
              <a:t>Résolutions d’écrans 2/3</a:t>
            </a:r>
          </a:p>
        </p:txBody>
      </p:sp>
      <p:pic>
        <p:nvPicPr>
          <p:cNvPr id="5" name="Espace réservé du contenu 4">
            <a:extLst>
              <a:ext uri="{FF2B5EF4-FFF2-40B4-BE49-F238E27FC236}">
                <a16:creationId xmlns:a16="http://schemas.microsoft.com/office/drawing/2014/main" id="{AFAB453C-01BF-ED81-10C7-2F7A6C670FC0}"/>
              </a:ext>
            </a:extLst>
          </p:cNvPr>
          <p:cNvPicPr>
            <a:picLocks noGrp="1" noChangeAspect="1"/>
          </p:cNvPicPr>
          <p:nvPr>
            <p:ph idx="1"/>
          </p:nvPr>
        </p:nvPicPr>
        <p:blipFill>
          <a:blip r:embed="rId3"/>
          <a:stretch>
            <a:fillRect/>
          </a:stretch>
        </p:blipFill>
        <p:spPr>
          <a:xfrm>
            <a:off x="1018563" y="2250832"/>
            <a:ext cx="10644551" cy="2532184"/>
          </a:xfrm>
        </p:spPr>
      </p:pic>
    </p:spTree>
    <p:extLst>
      <p:ext uri="{BB962C8B-B14F-4D97-AF65-F5344CB8AC3E}">
        <p14:creationId xmlns:p14="http://schemas.microsoft.com/office/powerpoint/2010/main" val="4038606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F53505-DDE8-344F-58B5-3002734B0B8B}"/>
              </a:ext>
            </a:extLst>
          </p:cNvPr>
          <p:cNvSpPr>
            <a:spLocks noGrp="1"/>
          </p:cNvSpPr>
          <p:nvPr>
            <p:ph type="title"/>
          </p:nvPr>
        </p:nvSpPr>
        <p:spPr/>
        <p:txBody>
          <a:bodyPr/>
          <a:lstStyle/>
          <a:p>
            <a:r>
              <a:rPr lang="fr-FR" dirty="0"/>
              <a:t>Résolutions d’écrans 3/3</a:t>
            </a:r>
          </a:p>
        </p:txBody>
      </p:sp>
      <p:pic>
        <p:nvPicPr>
          <p:cNvPr id="5" name="Espace réservé du contenu 4">
            <a:extLst>
              <a:ext uri="{FF2B5EF4-FFF2-40B4-BE49-F238E27FC236}">
                <a16:creationId xmlns:a16="http://schemas.microsoft.com/office/drawing/2014/main" id="{739AE8CE-E17F-4490-2BC4-DC10E0E4CD1A}"/>
              </a:ext>
            </a:extLst>
          </p:cNvPr>
          <p:cNvPicPr>
            <a:picLocks noGrp="1" noChangeAspect="1"/>
          </p:cNvPicPr>
          <p:nvPr>
            <p:ph idx="1"/>
          </p:nvPr>
        </p:nvPicPr>
        <p:blipFill>
          <a:blip r:embed="rId2"/>
          <a:stretch>
            <a:fillRect/>
          </a:stretch>
        </p:blipFill>
        <p:spPr>
          <a:xfrm>
            <a:off x="1071441" y="1361864"/>
            <a:ext cx="5024559" cy="2333582"/>
          </a:xfrm>
        </p:spPr>
      </p:pic>
      <p:pic>
        <p:nvPicPr>
          <p:cNvPr id="7" name="Image 6">
            <a:extLst>
              <a:ext uri="{FF2B5EF4-FFF2-40B4-BE49-F238E27FC236}">
                <a16:creationId xmlns:a16="http://schemas.microsoft.com/office/drawing/2014/main" id="{68CB1CCD-4EF9-E493-0856-E4B3DFFC9842}"/>
              </a:ext>
            </a:extLst>
          </p:cNvPr>
          <p:cNvPicPr>
            <a:picLocks noChangeAspect="1"/>
          </p:cNvPicPr>
          <p:nvPr/>
        </p:nvPicPr>
        <p:blipFill>
          <a:blip r:embed="rId3"/>
          <a:stretch>
            <a:fillRect/>
          </a:stretch>
        </p:blipFill>
        <p:spPr>
          <a:xfrm>
            <a:off x="6852175" y="1314299"/>
            <a:ext cx="3821649" cy="2428711"/>
          </a:xfrm>
          <a:prstGeom prst="rect">
            <a:avLst/>
          </a:prstGeom>
        </p:spPr>
      </p:pic>
      <p:pic>
        <p:nvPicPr>
          <p:cNvPr id="9" name="Image 8">
            <a:extLst>
              <a:ext uri="{FF2B5EF4-FFF2-40B4-BE49-F238E27FC236}">
                <a16:creationId xmlns:a16="http://schemas.microsoft.com/office/drawing/2014/main" id="{9533F3CE-C827-F5CF-F6D1-47EEC38E61DA}"/>
              </a:ext>
            </a:extLst>
          </p:cNvPr>
          <p:cNvPicPr>
            <a:picLocks noChangeAspect="1"/>
          </p:cNvPicPr>
          <p:nvPr/>
        </p:nvPicPr>
        <p:blipFill>
          <a:blip r:embed="rId4"/>
          <a:stretch>
            <a:fillRect/>
          </a:stretch>
        </p:blipFill>
        <p:spPr>
          <a:xfrm>
            <a:off x="1916131" y="3836794"/>
            <a:ext cx="3335178" cy="2767488"/>
          </a:xfrm>
          <a:prstGeom prst="rect">
            <a:avLst/>
          </a:prstGeom>
        </p:spPr>
      </p:pic>
      <p:pic>
        <p:nvPicPr>
          <p:cNvPr id="11" name="Image 10">
            <a:extLst>
              <a:ext uri="{FF2B5EF4-FFF2-40B4-BE49-F238E27FC236}">
                <a16:creationId xmlns:a16="http://schemas.microsoft.com/office/drawing/2014/main" id="{09B6CC7C-463B-3F7F-91AB-F2E5267F4928}"/>
              </a:ext>
            </a:extLst>
          </p:cNvPr>
          <p:cNvPicPr>
            <a:picLocks noChangeAspect="1"/>
          </p:cNvPicPr>
          <p:nvPr/>
        </p:nvPicPr>
        <p:blipFill>
          <a:blip r:embed="rId5"/>
          <a:stretch>
            <a:fillRect/>
          </a:stretch>
        </p:blipFill>
        <p:spPr>
          <a:xfrm>
            <a:off x="7595191" y="3781292"/>
            <a:ext cx="2556994" cy="3039446"/>
          </a:xfrm>
          <a:prstGeom prst="rect">
            <a:avLst/>
          </a:prstGeom>
        </p:spPr>
      </p:pic>
    </p:spTree>
    <p:extLst>
      <p:ext uri="{BB962C8B-B14F-4D97-AF65-F5344CB8AC3E}">
        <p14:creationId xmlns:p14="http://schemas.microsoft.com/office/powerpoint/2010/main" val="3463998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19E77-E107-FC08-F557-1720735F19CC}"/>
              </a:ext>
            </a:extLst>
          </p:cNvPr>
          <p:cNvSpPr>
            <a:spLocks noGrp="1"/>
          </p:cNvSpPr>
          <p:nvPr>
            <p:ph type="title"/>
          </p:nvPr>
        </p:nvSpPr>
        <p:spPr/>
        <p:txBody>
          <a:bodyPr/>
          <a:lstStyle/>
          <a:p>
            <a:r>
              <a:rPr lang="fr-FR" dirty="0"/>
              <a:t>Supprimer un lien</a:t>
            </a:r>
          </a:p>
        </p:txBody>
      </p:sp>
      <p:pic>
        <p:nvPicPr>
          <p:cNvPr id="5" name="Espace réservé du contenu 4">
            <a:extLst>
              <a:ext uri="{FF2B5EF4-FFF2-40B4-BE49-F238E27FC236}">
                <a16:creationId xmlns:a16="http://schemas.microsoft.com/office/drawing/2014/main" id="{027E9B25-0F8C-0EC5-E249-A20E40E552C9}"/>
              </a:ext>
            </a:extLst>
          </p:cNvPr>
          <p:cNvPicPr>
            <a:picLocks noGrp="1" noChangeAspect="1"/>
          </p:cNvPicPr>
          <p:nvPr>
            <p:ph idx="1"/>
          </p:nvPr>
        </p:nvPicPr>
        <p:blipFill>
          <a:blip r:embed="rId3"/>
          <a:stretch>
            <a:fillRect/>
          </a:stretch>
        </p:blipFill>
        <p:spPr>
          <a:xfrm>
            <a:off x="1251678" y="1277326"/>
            <a:ext cx="9689938" cy="2731965"/>
          </a:xfrm>
        </p:spPr>
      </p:pic>
      <p:pic>
        <p:nvPicPr>
          <p:cNvPr id="7" name="Image 6">
            <a:extLst>
              <a:ext uri="{FF2B5EF4-FFF2-40B4-BE49-F238E27FC236}">
                <a16:creationId xmlns:a16="http://schemas.microsoft.com/office/drawing/2014/main" id="{566E649C-CFCE-F85B-33A5-D8AA6F31A048}"/>
              </a:ext>
            </a:extLst>
          </p:cNvPr>
          <p:cNvPicPr>
            <a:picLocks noChangeAspect="1"/>
          </p:cNvPicPr>
          <p:nvPr/>
        </p:nvPicPr>
        <p:blipFill>
          <a:blip r:embed="rId4"/>
          <a:stretch>
            <a:fillRect/>
          </a:stretch>
        </p:blipFill>
        <p:spPr>
          <a:xfrm>
            <a:off x="1808795" y="4318077"/>
            <a:ext cx="8574410" cy="1813091"/>
          </a:xfrm>
          <a:prstGeom prst="rect">
            <a:avLst/>
          </a:prstGeom>
        </p:spPr>
      </p:pic>
    </p:spTree>
    <p:extLst>
      <p:ext uri="{BB962C8B-B14F-4D97-AF65-F5344CB8AC3E}">
        <p14:creationId xmlns:p14="http://schemas.microsoft.com/office/powerpoint/2010/main" val="2198160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E35530-AE4C-1F0A-4B4C-9407E1397CFE}"/>
              </a:ext>
            </a:extLst>
          </p:cNvPr>
          <p:cNvSpPr>
            <a:spLocks noGrp="1"/>
          </p:cNvSpPr>
          <p:nvPr>
            <p:ph type="title"/>
          </p:nvPr>
        </p:nvSpPr>
        <p:spPr/>
        <p:txBody>
          <a:bodyPr/>
          <a:lstStyle/>
          <a:p>
            <a:r>
              <a:rPr lang="fr-FR" dirty="0"/>
              <a:t>Copier un lien</a:t>
            </a:r>
          </a:p>
        </p:txBody>
      </p:sp>
      <p:pic>
        <p:nvPicPr>
          <p:cNvPr id="5" name="Espace réservé du contenu 4">
            <a:extLst>
              <a:ext uri="{FF2B5EF4-FFF2-40B4-BE49-F238E27FC236}">
                <a16:creationId xmlns:a16="http://schemas.microsoft.com/office/drawing/2014/main" id="{AF2A3A61-0624-63CC-D4E5-0C465F751F60}"/>
              </a:ext>
            </a:extLst>
          </p:cNvPr>
          <p:cNvPicPr>
            <a:picLocks noGrp="1" noChangeAspect="1"/>
          </p:cNvPicPr>
          <p:nvPr>
            <p:ph idx="1"/>
          </p:nvPr>
        </p:nvPicPr>
        <p:blipFill>
          <a:blip r:embed="rId3"/>
          <a:stretch>
            <a:fillRect/>
          </a:stretch>
        </p:blipFill>
        <p:spPr>
          <a:xfrm>
            <a:off x="1884076" y="1128451"/>
            <a:ext cx="8913525" cy="1492132"/>
          </a:xfrm>
        </p:spPr>
      </p:pic>
      <p:pic>
        <p:nvPicPr>
          <p:cNvPr id="7" name="Image 6">
            <a:extLst>
              <a:ext uri="{FF2B5EF4-FFF2-40B4-BE49-F238E27FC236}">
                <a16:creationId xmlns:a16="http://schemas.microsoft.com/office/drawing/2014/main" id="{F0DD7766-0D47-F140-BE95-5AA6D679860C}"/>
              </a:ext>
            </a:extLst>
          </p:cNvPr>
          <p:cNvPicPr>
            <a:picLocks noChangeAspect="1"/>
          </p:cNvPicPr>
          <p:nvPr/>
        </p:nvPicPr>
        <p:blipFill>
          <a:blip r:embed="rId4"/>
          <a:stretch>
            <a:fillRect/>
          </a:stretch>
        </p:blipFill>
        <p:spPr>
          <a:xfrm>
            <a:off x="1905607" y="2620583"/>
            <a:ext cx="8870461" cy="3985846"/>
          </a:xfrm>
          <a:prstGeom prst="rect">
            <a:avLst/>
          </a:prstGeom>
        </p:spPr>
      </p:pic>
    </p:spTree>
    <p:extLst>
      <p:ext uri="{BB962C8B-B14F-4D97-AF65-F5344CB8AC3E}">
        <p14:creationId xmlns:p14="http://schemas.microsoft.com/office/powerpoint/2010/main" val="1051199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671800-98B7-7386-3EE5-D71EAE28F8DF}"/>
              </a:ext>
            </a:extLst>
          </p:cNvPr>
          <p:cNvSpPr>
            <a:spLocks noGrp="1"/>
          </p:cNvSpPr>
          <p:nvPr>
            <p:ph type="title"/>
          </p:nvPr>
        </p:nvSpPr>
        <p:spPr/>
        <p:txBody>
          <a:bodyPr/>
          <a:lstStyle/>
          <a:p>
            <a:r>
              <a:rPr lang="fr-FR" dirty="0"/>
              <a:t>Modifier son profil</a:t>
            </a:r>
          </a:p>
        </p:txBody>
      </p:sp>
      <p:pic>
        <p:nvPicPr>
          <p:cNvPr id="5" name="Espace réservé du contenu 4">
            <a:extLst>
              <a:ext uri="{FF2B5EF4-FFF2-40B4-BE49-F238E27FC236}">
                <a16:creationId xmlns:a16="http://schemas.microsoft.com/office/drawing/2014/main" id="{8FC760BE-4F13-BB53-C519-F077A73473F3}"/>
              </a:ext>
            </a:extLst>
          </p:cNvPr>
          <p:cNvPicPr>
            <a:picLocks noGrp="1" noChangeAspect="1"/>
          </p:cNvPicPr>
          <p:nvPr>
            <p:ph idx="1"/>
          </p:nvPr>
        </p:nvPicPr>
        <p:blipFill>
          <a:blip r:embed="rId3"/>
          <a:stretch>
            <a:fillRect/>
          </a:stretch>
        </p:blipFill>
        <p:spPr>
          <a:xfrm>
            <a:off x="3347549" y="1874517"/>
            <a:ext cx="5496902" cy="3711583"/>
          </a:xfrm>
        </p:spPr>
      </p:pic>
    </p:spTree>
    <p:extLst>
      <p:ext uri="{BB962C8B-B14F-4D97-AF65-F5344CB8AC3E}">
        <p14:creationId xmlns:p14="http://schemas.microsoft.com/office/powerpoint/2010/main" val="850012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6B333-7E50-D377-0E08-4EE1C50B9FC6}"/>
              </a:ext>
            </a:extLst>
          </p:cNvPr>
          <p:cNvSpPr>
            <a:spLocks noGrp="1"/>
          </p:cNvSpPr>
          <p:nvPr>
            <p:ph type="title"/>
          </p:nvPr>
        </p:nvSpPr>
        <p:spPr/>
        <p:txBody>
          <a:bodyPr/>
          <a:lstStyle/>
          <a:p>
            <a:r>
              <a:rPr lang="fr-FR" dirty="0"/>
              <a:t>Présentation de </a:t>
            </a:r>
            <a:r>
              <a:rPr lang="fr-FR" dirty="0" err="1"/>
              <a:t>smol.lu</a:t>
            </a:r>
            <a:r>
              <a:rPr lang="fr-FR" dirty="0"/>
              <a:t>, un réducteur d’url</a:t>
            </a:r>
          </a:p>
        </p:txBody>
      </p:sp>
      <p:sp>
        <p:nvSpPr>
          <p:cNvPr id="3" name="Espace réservé du contenu 2">
            <a:extLst>
              <a:ext uri="{FF2B5EF4-FFF2-40B4-BE49-F238E27FC236}">
                <a16:creationId xmlns:a16="http://schemas.microsoft.com/office/drawing/2014/main" id="{5876740D-061D-97AA-70E4-D6F1E814D12D}"/>
              </a:ext>
            </a:extLst>
          </p:cNvPr>
          <p:cNvSpPr>
            <a:spLocks noGrp="1"/>
          </p:cNvSpPr>
          <p:nvPr>
            <p:ph idx="1"/>
          </p:nvPr>
        </p:nvSpPr>
        <p:spPr/>
        <p:txBody>
          <a:bodyPr/>
          <a:lstStyle/>
          <a:p>
            <a:r>
              <a:rPr lang="fr-FR" dirty="0"/>
              <a:t>Développé avec </a:t>
            </a:r>
            <a:r>
              <a:rPr lang="fr-FR" dirty="0" err="1"/>
              <a:t>Angular</a:t>
            </a:r>
            <a:r>
              <a:rPr lang="fr-FR" dirty="0"/>
              <a:t> et </a:t>
            </a:r>
            <a:r>
              <a:rPr lang="fr-FR" dirty="0" err="1"/>
              <a:t>NodeJS</a:t>
            </a:r>
            <a:r>
              <a:rPr lang="fr-FR" dirty="0"/>
              <a:t> / Express pour le stack et </a:t>
            </a:r>
            <a:r>
              <a:rPr lang="fr-FR" dirty="0" err="1"/>
              <a:t>TailwindCSS</a:t>
            </a:r>
            <a:r>
              <a:rPr lang="fr-FR" dirty="0"/>
              <a:t> comme Framework CSS</a:t>
            </a:r>
          </a:p>
          <a:p>
            <a:r>
              <a:rPr lang="fr-FR" dirty="0"/>
              <a:t>Réducteur d’URL </a:t>
            </a:r>
          </a:p>
          <a:p>
            <a:r>
              <a:rPr lang="fr-FR" dirty="0"/>
              <a:t>Compte premium offrant plus de possibilités</a:t>
            </a:r>
          </a:p>
          <a:p>
            <a:endParaRPr lang="fr-FR" dirty="0"/>
          </a:p>
        </p:txBody>
      </p:sp>
    </p:spTree>
    <p:extLst>
      <p:ext uri="{BB962C8B-B14F-4D97-AF65-F5344CB8AC3E}">
        <p14:creationId xmlns:p14="http://schemas.microsoft.com/office/powerpoint/2010/main" val="324598538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E56156-07DF-1531-970C-28CC26BAEA6B}"/>
              </a:ext>
            </a:extLst>
          </p:cNvPr>
          <p:cNvSpPr>
            <a:spLocks noGrp="1"/>
          </p:cNvSpPr>
          <p:nvPr>
            <p:ph type="title"/>
          </p:nvPr>
        </p:nvSpPr>
        <p:spPr/>
        <p:txBody>
          <a:bodyPr/>
          <a:lstStyle/>
          <a:p>
            <a:r>
              <a:rPr lang="fr-FR" dirty="0"/>
              <a:t>Le </a:t>
            </a:r>
            <a:r>
              <a:rPr lang="fr-FR" dirty="0" err="1"/>
              <a:t>back-end</a:t>
            </a:r>
            <a:endParaRPr lang="fr-FR" dirty="0"/>
          </a:p>
        </p:txBody>
      </p:sp>
      <p:pic>
        <p:nvPicPr>
          <p:cNvPr id="5" name="Espace réservé du contenu 4">
            <a:extLst>
              <a:ext uri="{FF2B5EF4-FFF2-40B4-BE49-F238E27FC236}">
                <a16:creationId xmlns:a16="http://schemas.microsoft.com/office/drawing/2014/main" id="{CA22BD7B-E3B8-22BF-2B33-115371B61383}"/>
              </a:ext>
            </a:extLst>
          </p:cNvPr>
          <p:cNvPicPr>
            <a:picLocks noGrp="1" noChangeAspect="1"/>
          </p:cNvPicPr>
          <p:nvPr>
            <p:ph idx="1"/>
          </p:nvPr>
        </p:nvPicPr>
        <p:blipFill>
          <a:blip r:embed="rId3"/>
          <a:stretch>
            <a:fillRect/>
          </a:stretch>
        </p:blipFill>
        <p:spPr>
          <a:xfrm>
            <a:off x="2433802" y="1874517"/>
            <a:ext cx="7324396" cy="4121638"/>
          </a:xfrm>
        </p:spPr>
      </p:pic>
      <p:sp>
        <p:nvSpPr>
          <p:cNvPr id="6" name="ZoneTexte 5">
            <a:extLst>
              <a:ext uri="{FF2B5EF4-FFF2-40B4-BE49-F238E27FC236}">
                <a16:creationId xmlns:a16="http://schemas.microsoft.com/office/drawing/2014/main" id="{15FB52B2-8435-47B4-5D5E-FE2104B5AC24}"/>
              </a:ext>
            </a:extLst>
          </p:cNvPr>
          <p:cNvSpPr txBox="1"/>
          <p:nvPr/>
        </p:nvSpPr>
        <p:spPr>
          <a:xfrm rot="19544905">
            <a:off x="7333302" y="4275332"/>
            <a:ext cx="3399692" cy="553998"/>
          </a:xfrm>
          <a:prstGeom prst="rect">
            <a:avLst/>
          </a:prstGeom>
          <a:noFill/>
        </p:spPr>
        <p:txBody>
          <a:bodyPr wrap="square" rtlCol="0">
            <a:spAutoFit/>
          </a:bodyPr>
          <a:lstStyle/>
          <a:p>
            <a:r>
              <a:rPr lang="fr-FR" sz="3000" dirty="0">
                <a:solidFill>
                  <a:srgbClr val="FF0000"/>
                </a:solidFill>
              </a:rPr>
              <a:t>I wish</a:t>
            </a:r>
          </a:p>
        </p:txBody>
      </p:sp>
    </p:spTree>
    <p:extLst>
      <p:ext uri="{BB962C8B-B14F-4D97-AF65-F5344CB8AC3E}">
        <p14:creationId xmlns:p14="http://schemas.microsoft.com/office/powerpoint/2010/main" val="270024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9D65EE-364F-D66B-38B4-674B38F3767B}"/>
              </a:ext>
            </a:extLst>
          </p:cNvPr>
          <p:cNvSpPr>
            <a:spLocks noGrp="1"/>
          </p:cNvSpPr>
          <p:nvPr>
            <p:ph type="title"/>
          </p:nvPr>
        </p:nvSpPr>
        <p:spPr/>
        <p:txBody>
          <a:bodyPr/>
          <a:lstStyle/>
          <a:p>
            <a:r>
              <a:rPr lang="fr-FR" dirty="0"/>
              <a:t>Api </a:t>
            </a:r>
            <a:r>
              <a:rPr lang="fr-FR" dirty="0" err="1"/>
              <a:t>rest</a:t>
            </a:r>
            <a:endParaRPr lang="fr-FR" dirty="0"/>
          </a:p>
        </p:txBody>
      </p:sp>
      <p:pic>
        <p:nvPicPr>
          <p:cNvPr id="5" name="Espace réservé du contenu 4">
            <a:extLst>
              <a:ext uri="{FF2B5EF4-FFF2-40B4-BE49-F238E27FC236}">
                <a16:creationId xmlns:a16="http://schemas.microsoft.com/office/drawing/2014/main" id="{14079903-A54B-023C-FC64-91ED11BE552F}"/>
              </a:ext>
            </a:extLst>
          </p:cNvPr>
          <p:cNvPicPr>
            <a:picLocks noGrp="1" noChangeAspect="1"/>
          </p:cNvPicPr>
          <p:nvPr>
            <p:ph idx="1"/>
          </p:nvPr>
        </p:nvPicPr>
        <p:blipFill>
          <a:blip r:embed="rId3"/>
          <a:stretch>
            <a:fillRect/>
          </a:stretch>
        </p:blipFill>
        <p:spPr>
          <a:xfrm>
            <a:off x="1417351" y="2109909"/>
            <a:ext cx="9357298" cy="2638181"/>
          </a:xfrm>
        </p:spPr>
      </p:pic>
    </p:spTree>
    <p:extLst>
      <p:ext uri="{BB962C8B-B14F-4D97-AF65-F5344CB8AC3E}">
        <p14:creationId xmlns:p14="http://schemas.microsoft.com/office/powerpoint/2010/main" val="3510255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DB0F5D-42CB-A511-165F-ABC3F725174A}"/>
              </a:ext>
            </a:extLst>
          </p:cNvPr>
          <p:cNvSpPr>
            <a:spLocks noGrp="1"/>
          </p:cNvSpPr>
          <p:nvPr>
            <p:ph type="title"/>
          </p:nvPr>
        </p:nvSpPr>
        <p:spPr/>
        <p:txBody>
          <a:bodyPr/>
          <a:lstStyle/>
          <a:p>
            <a:r>
              <a:rPr lang="fr-FR" dirty="0" err="1"/>
              <a:t>mongodb</a:t>
            </a:r>
            <a:endParaRPr lang="fr-FR" dirty="0"/>
          </a:p>
        </p:txBody>
      </p:sp>
      <p:pic>
        <p:nvPicPr>
          <p:cNvPr id="5" name="Espace réservé du contenu 4">
            <a:extLst>
              <a:ext uri="{FF2B5EF4-FFF2-40B4-BE49-F238E27FC236}">
                <a16:creationId xmlns:a16="http://schemas.microsoft.com/office/drawing/2014/main" id="{CD297DDE-5AF4-1392-6FC3-673EDC56A87F}"/>
              </a:ext>
            </a:extLst>
          </p:cNvPr>
          <p:cNvPicPr>
            <a:picLocks noGrp="1" noChangeAspect="1"/>
          </p:cNvPicPr>
          <p:nvPr>
            <p:ph idx="1"/>
          </p:nvPr>
        </p:nvPicPr>
        <p:blipFill>
          <a:blip r:embed="rId3"/>
          <a:stretch>
            <a:fillRect/>
          </a:stretch>
        </p:blipFill>
        <p:spPr>
          <a:xfrm>
            <a:off x="1722252" y="1874517"/>
            <a:ext cx="9237173" cy="3641969"/>
          </a:xfrm>
        </p:spPr>
      </p:pic>
    </p:spTree>
    <p:extLst>
      <p:ext uri="{BB962C8B-B14F-4D97-AF65-F5344CB8AC3E}">
        <p14:creationId xmlns:p14="http://schemas.microsoft.com/office/powerpoint/2010/main" val="3761033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7F27A5-9EA9-2387-B350-05F639E06F3F}"/>
              </a:ext>
            </a:extLst>
          </p:cNvPr>
          <p:cNvSpPr>
            <a:spLocks noGrp="1"/>
          </p:cNvSpPr>
          <p:nvPr>
            <p:ph type="title"/>
          </p:nvPr>
        </p:nvSpPr>
        <p:spPr/>
        <p:txBody>
          <a:bodyPr/>
          <a:lstStyle/>
          <a:p>
            <a:r>
              <a:rPr lang="fr-FR" dirty="0"/>
              <a:t>1</a:t>
            </a:r>
            <a:r>
              <a:rPr lang="fr-FR" baseline="30000" dirty="0"/>
              <a:t>er</a:t>
            </a:r>
            <a:r>
              <a:rPr lang="fr-FR" dirty="0"/>
              <a:t> janvier 1970</a:t>
            </a:r>
          </a:p>
        </p:txBody>
      </p:sp>
      <p:pic>
        <p:nvPicPr>
          <p:cNvPr id="5" name="Espace réservé du contenu 4">
            <a:extLst>
              <a:ext uri="{FF2B5EF4-FFF2-40B4-BE49-F238E27FC236}">
                <a16:creationId xmlns:a16="http://schemas.microsoft.com/office/drawing/2014/main" id="{7E6C6AEC-55F6-37B4-D3FF-A0B9B87D36BF}"/>
              </a:ext>
            </a:extLst>
          </p:cNvPr>
          <p:cNvPicPr>
            <a:picLocks noGrp="1" noChangeAspect="1"/>
          </p:cNvPicPr>
          <p:nvPr>
            <p:ph idx="1"/>
          </p:nvPr>
        </p:nvPicPr>
        <p:blipFill>
          <a:blip r:embed="rId3"/>
          <a:stretch>
            <a:fillRect/>
          </a:stretch>
        </p:blipFill>
        <p:spPr>
          <a:xfrm>
            <a:off x="1566901" y="1128451"/>
            <a:ext cx="9547875" cy="2691912"/>
          </a:xfrm>
        </p:spPr>
      </p:pic>
      <p:pic>
        <p:nvPicPr>
          <p:cNvPr id="7" name="Image 6">
            <a:extLst>
              <a:ext uri="{FF2B5EF4-FFF2-40B4-BE49-F238E27FC236}">
                <a16:creationId xmlns:a16="http://schemas.microsoft.com/office/drawing/2014/main" id="{C555A958-7193-5350-9FC2-E3D000634A97}"/>
              </a:ext>
            </a:extLst>
          </p:cNvPr>
          <p:cNvPicPr>
            <a:picLocks noChangeAspect="1"/>
          </p:cNvPicPr>
          <p:nvPr/>
        </p:nvPicPr>
        <p:blipFill>
          <a:blip r:embed="rId4"/>
          <a:stretch>
            <a:fillRect/>
          </a:stretch>
        </p:blipFill>
        <p:spPr>
          <a:xfrm>
            <a:off x="2181468" y="3702969"/>
            <a:ext cx="8326399" cy="2640972"/>
          </a:xfrm>
          <a:prstGeom prst="rect">
            <a:avLst/>
          </a:prstGeom>
        </p:spPr>
      </p:pic>
    </p:spTree>
    <p:extLst>
      <p:ext uri="{BB962C8B-B14F-4D97-AF65-F5344CB8AC3E}">
        <p14:creationId xmlns:p14="http://schemas.microsoft.com/office/powerpoint/2010/main" val="2659285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916DED-1F8F-A10A-6F5E-5D865D3F1EC1}"/>
              </a:ext>
            </a:extLst>
          </p:cNvPr>
          <p:cNvSpPr>
            <a:spLocks noGrp="1"/>
          </p:cNvSpPr>
          <p:nvPr>
            <p:ph type="title"/>
          </p:nvPr>
        </p:nvSpPr>
        <p:spPr/>
        <p:txBody>
          <a:bodyPr/>
          <a:lstStyle/>
          <a:p>
            <a:r>
              <a:rPr lang="fr-FR" dirty="0"/>
              <a:t>404, </a:t>
            </a:r>
            <a:r>
              <a:rPr lang="fr-FR" dirty="0" err="1"/>
              <a:t>link</a:t>
            </a:r>
            <a:r>
              <a:rPr lang="fr-FR" dirty="0"/>
              <a:t> not </a:t>
            </a:r>
            <a:r>
              <a:rPr lang="fr-FR" dirty="0" err="1"/>
              <a:t>found</a:t>
            </a:r>
            <a:endParaRPr lang="fr-FR" dirty="0"/>
          </a:p>
        </p:txBody>
      </p:sp>
      <p:pic>
        <p:nvPicPr>
          <p:cNvPr id="5" name="Espace réservé du contenu 4">
            <a:extLst>
              <a:ext uri="{FF2B5EF4-FFF2-40B4-BE49-F238E27FC236}">
                <a16:creationId xmlns:a16="http://schemas.microsoft.com/office/drawing/2014/main" id="{C4C12055-5587-FD6F-2B75-5C9CCB3CFC8E}"/>
              </a:ext>
            </a:extLst>
          </p:cNvPr>
          <p:cNvPicPr>
            <a:picLocks noGrp="1" noChangeAspect="1"/>
          </p:cNvPicPr>
          <p:nvPr>
            <p:ph idx="1"/>
          </p:nvPr>
        </p:nvPicPr>
        <p:blipFill>
          <a:blip r:embed="rId3"/>
          <a:stretch>
            <a:fillRect/>
          </a:stretch>
        </p:blipFill>
        <p:spPr>
          <a:xfrm>
            <a:off x="2382957" y="1363179"/>
            <a:ext cx="7915763" cy="4131642"/>
          </a:xfrm>
        </p:spPr>
      </p:pic>
    </p:spTree>
    <p:extLst>
      <p:ext uri="{BB962C8B-B14F-4D97-AF65-F5344CB8AC3E}">
        <p14:creationId xmlns:p14="http://schemas.microsoft.com/office/powerpoint/2010/main" val="2470492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EA1D7D-4FA6-2980-1815-E9F8A6F6B8DC}"/>
              </a:ext>
            </a:extLst>
          </p:cNvPr>
          <p:cNvSpPr>
            <a:spLocks noGrp="1"/>
          </p:cNvSpPr>
          <p:nvPr>
            <p:ph type="title"/>
          </p:nvPr>
        </p:nvSpPr>
        <p:spPr/>
        <p:txBody>
          <a:bodyPr/>
          <a:lstStyle/>
          <a:p>
            <a:r>
              <a:rPr lang="fr-FR" dirty="0" err="1"/>
              <a:t>Welcome</a:t>
            </a:r>
            <a:r>
              <a:rPr lang="fr-FR" dirty="0"/>
              <a:t>, traveller</a:t>
            </a:r>
          </a:p>
        </p:txBody>
      </p:sp>
      <p:pic>
        <p:nvPicPr>
          <p:cNvPr id="5" name="Espace réservé du contenu 4">
            <a:extLst>
              <a:ext uri="{FF2B5EF4-FFF2-40B4-BE49-F238E27FC236}">
                <a16:creationId xmlns:a16="http://schemas.microsoft.com/office/drawing/2014/main" id="{9B43AF0D-2A90-EEEF-739A-AF402F795FE7}"/>
              </a:ext>
            </a:extLst>
          </p:cNvPr>
          <p:cNvPicPr>
            <a:picLocks noGrp="1" noChangeAspect="1"/>
          </p:cNvPicPr>
          <p:nvPr>
            <p:ph idx="1"/>
          </p:nvPr>
        </p:nvPicPr>
        <p:blipFill>
          <a:blip r:embed="rId3"/>
          <a:stretch>
            <a:fillRect/>
          </a:stretch>
        </p:blipFill>
        <p:spPr>
          <a:xfrm>
            <a:off x="1445744" y="1874517"/>
            <a:ext cx="9790190" cy="2048608"/>
          </a:xfrm>
        </p:spPr>
      </p:pic>
      <p:pic>
        <p:nvPicPr>
          <p:cNvPr id="7" name="Image 6">
            <a:extLst>
              <a:ext uri="{FF2B5EF4-FFF2-40B4-BE49-F238E27FC236}">
                <a16:creationId xmlns:a16="http://schemas.microsoft.com/office/drawing/2014/main" id="{E00D3AFB-E8B5-A147-F26A-856BD4740880}"/>
              </a:ext>
            </a:extLst>
          </p:cNvPr>
          <p:cNvPicPr>
            <a:picLocks noChangeAspect="1"/>
          </p:cNvPicPr>
          <p:nvPr/>
        </p:nvPicPr>
        <p:blipFill>
          <a:blip r:embed="rId4"/>
          <a:stretch>
            <a:fillRect/>
          </a:stretch>
        </p:blipFill>
        <p:spPr>
          <a:xfrm>
            <a:off x="2291222" y="4451912"/>
            <a:ext cx="8099234" cy="1926690"/>
          </a:xfrm>
          <a:prstGeom prst="rect">
            <a:avLst/>
          </a:prstGeom>
        </p:spPr>
      </p:pic>
    </p:spTree>
    <p:extLst>
      <p:ext uri="{BB962C8B-B14F-4D97-AF65-F5344CB8AC3E}">
        <p14:creationId xmlns:p14="http://schemas.microsoft.com/office/powerpoint/2010/main" val="3383287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04772-EA23-7BA4-C674-03DB692812C4}"/>
              </a:ext>
            </a:extLst>
          </p:cNvPr>
          <p:cNvSpPr>
            <a:spLocks noGrp="1"/>
          </p:cNvSpPr>
          <p:nvPr>
            <p:ph type="title"/>
          </p:nvPr>
        </p:nvSpPr>
        <p:spPr/>
        <p:txBody>
          <a:bodyPr>
            <a:normAutofit/>
          </a:bodyPr>
          <a:lstStyle/>
          <a:p>
            <a:r>
              <a:rPr lang="fr-FR" sz="4800" dirty="0"/>
              <a:t>Retourne dans ta </a:t>
            </a:r>
            <a:r>
              <a:rPr lang="fr-FR" sz="4800" dirty="0" err="1"/>
              <a:t>bcrypt</a:t>
            </a:r>
            <a:r>
              <a:rPr lang="fr-FR" sz="4800" dirty="0"/>
              <a:t>, </a:t>
            </a:r>
            <a:r>
              <a:rPr lang="fr-FR" sz="4800" dirty="0" err="1"/>
              <a:t>dracula</a:t>
            </a:r>
            <a:endParaRPr lang="fr-FR" sz="4800" dirty="0"/>
          </a:p>
        </p:txBody>
      </p:sp>
      <p:pic>
        <p:nvPicPr>
          <p:cNvPr id="5" name="Espace réservé du contenu 4">
            <a:extLst>
              <a:ext uri="{FF2B5EF4-FFF2-40B4-BE49-F238E27FC236}">
                <a16:creationId xmlns:a16="http://schemas.microsoft.com/office/drawing/2014/main" id="{0F509652-B351-17A7-2292-840F6D085A56}"/>
              </a:ext>
            </a:extLst>
          </p:cNvPr>
          <p:cNvPicPr>
            <a:picLocks noGrp="1" noChangeAspect="1"/>
          </p:cNvPicPr>
          <p:nvPr>
            <p:ph idx="1"/>
          </p:nvPr>
        </p:nvPicPr>
        <p:blipFill>
          <a:blip r:embed="rId3"/>
          <a:stretch>
            <a:fillRect/>
          </a:stretch>
        </p:blipFill>
        <p:spPr>
          <a:xfrm>
            <a:off x="2137749" y="1874517"/>
            <a:ext cx="8406179" cy="3999416"/>
          </a:xfrm>
        </p:spPr>
      </p:pic>
    </p:spTree>
    <p:extLst>
      <p:ext uri="{BB962C8B-B14F-4D97-AF65-F5344CB8AC3E}">
        <p14:creationId xmlns:p14="http://schemas.microsoft.com/office/powerpoint/2010/main" val="4032885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7552C8-3D15-A165-C758-8CB249FFDAC2}"/>
              </a:ext>
            </a:extLst>
          </p:cNvPr>
          <p:cNvSpPr>
            <a:spLocks noGrp="1"/>
          </p:cNvSpPr>
          <p:nvPr>
            <p:ph type="title"/>
          </p:nvPr>
        </p:nvSpPr>
        <p:spPr/>
        <p:txBody>
          <a:bodyPr/>
          <a:lstStyle/>
          <a:p>
            <a:r>
              <a:rPr lang="fr-FR" dirty="0"/>
              <a:t>Vous êtes bien connectés 1/2</a:t>
            </a:r>
          </a:p>
        </p:txBody>
      </p:sp>
      <p:pic>
        <p:nvPicPr>
          <p:cNvPr id="5" name="Espace réservé du contenu 4">
            <a:extLst>
              <a:ext uri="{FF2B5EF4-FFF2-40B4-BE49-F238E27FC236}">
                <a16:creationId xmlns:a16="http://schemas.microsoft.com/office/drawing/2014/main" id="{E9DD0DAB-F969-2D79-9E4C-DA2B62316836}"/>
              </a:ext>
            </a:extLst>
          </p:cNvPr>
          <p:cNvPicPr>
            <a:picLocks noGrp="1" noChangeAspect="1"/>
          </p:cNvPicPr>
          <p:nvPr>
            <p:ph idx="1"/>
          </p:nvPr>
        </p:nvPicPr>
        <p:blipFill>
          <a:blip r:embed="rId3"/>
          <a:stretch>
            <a:fillRect/>
          </a:stretch>
        </p:blipFill>
        <p:spPr>
          <a:xfrm>
            <a:off x="1939803" y="1128451"/>
            <a:ext cx="8312394" cy="4119579"/>
          </a:xfrm>
        </p:spPr>
      </p:pic>
    </p:spTree>
    <p:extLst>
      <p:ext uri="{BB962C8B-B14F-4D97-AF65-F5344CB8AC3E}">
        <p14:creationId xmlns:p14="http://schemas.microsoft.com/office/powerpoint/2010/main" val="4251988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CBEAE0-EE14-4312-9EE9-2228D0E5E839}"/>
              </a:ext>
            </a:extLst>
          </p:cNvPr>
          <p:cNvSpPr>
            <a:spLocks noGrp="1"/>
          </p:cNvSpPr>
          <p:nvPr>
            <p:ph type="title"/>
          </p:nvPr>
        </p:nvSpPr>
        <p:spPr/>
        <p:txBody>
          <a:bodyPr/>
          <a:lstStyle/>
          <a:p>
            <a:r>
              <a:rPr lang="fr-FR" dirty="0"/>
              <a:t>Vous êtes bien connectés 2/2</a:t>
            </a:r>
          </a:p>
        </p:txBody>
      </p:sp>
      <p:pic>
        <p:nvPicPr>
          <p:cNvPr id="5" name="Espace réservé du contenu 4">
            <a:extLst>
              <a:ext uri="{FF2B5EF4-FFF2-40B4-BE49-F238E27FC236}">
                <a16:creationId xmlns:a16="http://schemas.microsoft.com/office/drawing/2014/main" id="{28BD38AB-94DA-4D82-A9F4-74539AA76812}"/>
              </a:ext>
            </a:extLst>
          </p:cNvPr>
          <p:cNvPicPr>
            <a:picLocks noGrp="1" noChangeAspect="1"/>
          </p:cNvPicPr>
          <p:nvPr>
            <p:ph idx="1"/>
          </p:nvPr>
        </p:nvPicPr>
        <p:blipFill>
          <a:blip r:embed="rId3"/>
          <a:stretch>
            <a:fillRect/>
          </a:stretch>
        </p:blipFill>
        <p:spPr>
          <a:xfrm>
            <a:off x="2445314" y="1128451"/>
            <a:ext cx="7791050" cy="5182594"/>
          </a:xfrm>
        </p:spPr>
      </p:pic>
    </p:spTree>
    <p:extLst>
      <p:ext uri="{BB962C8B-B14F-4D97-AF65-F5344CB8AC3E}">
        <p14:creationId xmlns:p14="http://schemas.microsoft.com/office/powerpoint/2010/main" val="2889163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C22FAB-9960-1C48-AC94-48DEB1242CBF}"/>
              </a:ext>
            </a:extLst>
          </p:cNvPr>
          <p:cNvSpPr>
            <a:spLocks noGrp="1"/>
          </p:cNvSpPr>
          <p:nvPr>
            <p:ph type="title"/>
          </p:nvPr>
        </p:nvSpPr>
        <p:spPr/>
        <p:txBody>
          <a:bodyPr/>
          <a:lstStyle/>
          <a:p>
            <a:r>
              <a:rPr lang="fr-FR" dirty="0"/>
              <a:t>Sh*</a:t>
            </a:r>
            <a:r>
              <a:rPr lang="fr-FR" dirty="0" err="1"/>
              <a:t>t</a:t>
            </a:r>
            <a:r>
              <a:rPr lang="fr-FR" dirty="0"/>
              <a:t> up and </a:t>
            </a:r>
            <a:r>
              <a:rPr lang="fr-FR" dirty="0" err="1"/>
              <a:t>take</a:t>
            </a:r>
            <a:r>
              <a:rPr lang="fr-FR" dirty="0"/>
              <a:t> </a:t>
            </a:r>
            <a:r>
              <a:rPr lang="fr-FR" dirty="0" err="1"/>
              <a:t>my</a:t>
            </a:r>
            <a:r>
              <a:rPr lang="fr-FR" dirty="0"/>
              <a:t> money 1/2</a:t>
            </a:r>
          </a:p>
        </p:txBody>
      </p:sp>
      <p:pic>
        <p:nvPicPr>
          <p:cNvPr id="5" name="Espace réservé du contenu 4">
            <a:extLst>
              <a:ext uri="{FF2B5EF4-FFF2-40B4-BE49-F238E27FC236}">
                <a16:creationId xmlns:a16="http://schemas.microsoft.com/office/drawing/2014/main" id="{1DC3FCB4-CAB9-374A-7766-6C288E923E99}"/>
              </a:ext>
            </a:extLst>
          </p:cNvPr>
          <p:cNvPicPr>
            <a:picLocks noGrp="1" noChangeAspect="1"/>
          </p:cNvPicPr>
          <p:nvPr>
            <p:ph idx="1"/>
          </p:nvPr>
        </p:nvPicPr>
        <p:blipFill>
          <a:blip r:embed="rId3"/>
          <a:stretch>
            <a:fillRect/>
          </a:stretch>
        </p:blipFill>
        <p:spPr>
          <a:xfrm>
            <a:off x="3213100" y="1040076"/>
            <a:ext cx="5765800" cy="1905000"/>
          </a:xfrm>
        </p:spPr>
      </p:pic>
      <p:pic>
        <p:nvPicPr>
          <p:cNvPr id="7" name="Image 6">
            <a:extLst>
              <a:ext uri="{FF2B5EF4-FFF2-40B4-BE49-F238E27FC236}">
                <a16:creationId xmlns:a16="http://schemas.microsoft.com/office/drawing/2014/main" id="{5E334254-13E6-369B-1820-DCB9F475AD9B}"/>
              </a:ext>
            </a:extLst>
          </p:cNvPr>
          <p:cNvPicPr>
            <a:picLocks noChangeAspect="1"/>
          </p:cNvPicPr>
          <p:nvPr/>
        </p:nvPicPr>
        <p:blipFill>
          <a:blip r:embed="rId4"/>
          <a:stretch>
            <a:fillRect/>
          </a:stretch>
        </p:blipFill>
        <p:spPr>
          <a:xfrm>
            <a:off x="2784719" y="2919472"/>
            <a:ext cx="6622562" cy="3938528"/>
          </a:xfrm>
          <a:prstGeom prst="rect">
            <a:avLst/>
          </a:prstGeom>
        </p:spPr>
      </p:pic>
    </p:spTree>
    <p:extLst>
      <p:ext uri="{BB962C8B-B14F-4D97-AF65-F5344CB8AC3E}">
        <p14:creationId xmlns:p14="http://schemas.microsoft.com/office/powerpoint/2010/main" val="4218722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598C6D-3703-9594-19AB-E94A51435A73}"/>
              </a:ext>
            </a:extLst>
          </p:cNvPr>
          <p:cNvSpPr>
            <a:spLocks noGrp="1"/>
          </p:cNvSpPr>
          <p:nvPr>
            <p:ph type="title"/>
          </p:nvPr>
        </p:nvSpPr>
        <p:spPr/>
        <p:txBody>
          <a:bodyPr/>
          <a:lstStyle/>
          <a:p>
            <a:r>
              <a:rPr lang="fr-FR" dirty="0"/>
              <a:t>L’architecture</a:t>
            </a:r>
          </a:p>
        </p:txBody>
      </p:sp>
      <p:pic>
        <p:nvPicPr>
          <p:cNvPr id="9" name="Espace réservé du contenu 8">
            <a:extLst>
              <a:ext uri="{FF2B5EF4-FFF2-40B4-BE49-F238E27FC236}">
                <a16:creationId xmlns:a16="http://schemas.microsoft.com/office/drawing/2014/main" id="{65E7AC38-5377-F39E-740E-7D706D2C1070}"/>
              </a:ext>
            </a:extLst>
          </p:cNvPr>
          <p:cNvPicPr>
            <a:picLocks noGrp="1" noChangeAspect="1"/>
          </p:cNvPicPr>
          <p:nvPr>
            <p:ph idx="1"/>
          </p:nvPr>
        </p:nvPicPr>
        <p:blipFill>
          <a:blip r:embed="rId3"/>
          <a:stretch>
            <a:fillRect/>
          </a:stretch>
        </p:blipFill>
        <p:spPr>
          <a:xfrm>
            <a:off x="3076575" y="2438400"/>
            <a:ext cx="6527800" cy="3289300"/>
          </a:xfrm>
        </p:spPr>
      </p:pic>
    </p:spTree>
    <p:extLst>
      <p:ext uri="{BB962C8B-B14F-4D97-AF65-F5344CB8AC3E}">
        <p14:creationId xmlns:p14="http://schemas.microsoft.com/office/powerpoint/2010/main" val="3794348964"/>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28728B-96AC-BAF4-EAAA-12F49A691F29}"/>
              </a:ext>
            </a:extLst>
          </p:cNvPr>
          <p:cNvSpPr>
            <a:spLocks noGrp="1"/>
          </p:cNvSpPr>
          <p:nvPr>
            <p:ph type="title"/>
          </p:nvPr>
        </p:nvSpPr>
        <p:spPr/>
        <p:txBody>
          <a:bodyPr/>
          <a:lstStyle/>
          <a:p>
            <a:r>
              <a:rPr lang="fr-FR" dirty="0"/>
              <a:t>Sh*</a:t>
            </a:r>
            <a:r>
              <a:rPr lang="fr-FR" dirty="0" err="1"/>
              <a:t>t</a:t>
            </a:r>
            <a:r>
              <a:rPr lang="fr-FR" dirty="0"/>
              <a:t> up and </a:t>
            </a:r>
            <a:r>
              <a:rPr lang="fr-FR" dirty="0" err="1"/>
              <a:t>take</a:t>
            </a:r>
            <a:r>
              <a:rPr lang="fr-FR" dirty="0"/>
              <a:t> </a:t>
            </a:r>
            <a:r>
              <a:rPr lang="fr-FR" dirty="0" err="1"/>
              <a:t>my</a:t>
            </a:r>
            <a:r>
              <a:rPr lang="fr-FR" dirty="0"/>
              <a:t> money 2/2</a:t>
            </a:r>
          </a:p>
        </p:txBody>
      </p:sp>
      <p:pic>
        <p:nvPicPr>
          <p:cNvPr id="5" name="Espace réservé du contenu 4">
            <a:extLst>
              <a:ext uri="{FF2B5EF4-FFF2-40B4-BE49-F238E27FC236}">
                <a16:creationId xmlns:a16="http://schemas.microsoft.com/office/drawing/2014/main" id="{3054110C-6011-3BD7-9501-B6A851B15396}"/>
              </a:ext>
            </a:extLst>
          </p:cNvPr>
          <p:cNvPicPr>
            <a:picLocks noGrp="1" noChangeAspect="1"/>
          </p:cNvPicPr>
          <p:nvPr>
            <p:ph idx="1"/>
          </p:nvPr>
        </p:nvPicPr>
        <p:blipFill>
          <a:blip r:embed="rId2"/>
          <a:stretch>
            <a:fillRect/>
          </a:stretch>
        </p:blipFill>
        <p:spPr>
          <a:xfrm>
            <a:off x="2419103" y="1874517"/>
            <a:ext cx="7843471" cy="4802830"/>
          </a:xfrm>
        </p:spPr>
      </p:pic>
    </p:spTree>
    <p:extLst>
      <p:ext uri="{BB962C8B-B14F-4D97-AF65-F5344CB8AC3E}">
        <p14:creationId xmlns:p14="http://schemas.microsoft.com/office/powerpoint/2010/main" val="1061993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502000-D7AF-35DA-7B86-8CF4A0DF1265}"/>
              </a:ext>
            </a:extLst>
          </p:cNvPr>
          <p:cNvSpPr>
            <a:spLocks noGrp="1"/>
          </p:cNvSpPr>
          <p:nvPr>
            <p:ph type="title"/>
          </p:nvPr>
        </p:nvSpPr>
        <p:spPr/>
        <p:txBody>
          <a:bodyPr/>
          <a:lstStyle/>
          <a:p>
            <a:r>
              <a:rPr lang="fr-FR" dirty="0" err="1"/>
              <a:t>We</a:t>
            </a:r>
            <a:r>
              <a:rPr lang="fr-FR" dirty="0"/>
              <a:t> </a:t>
            </a:r>
            <a:r>
              <a:rPr lang="fr-FR" dirty="0" err="1"/>
              <a:t>need</a:t>
            </a:r>
            <a:r>
              <a:rPr lang="fr-FR" dirty="0"/>
              <a:t> to go </a:t>
            </a:r>
            <a:r>
              <a:rPr lang="fr-FR" dirty="0" err="1"/>
              <a:t>through</a:t>
            </a:r>
            <a:r>
              <a:rPr lang="fr-FR" dirty="0"/>
              <a:t> customs</a:t>
            </a:r>
          </a:p>
        </p:txBody>
      </p:sp>
      <p:pic>
        <p:nvPicPr>
          <p:cNvPr id="5" name="Espace réservé du contenu 4">
            <a:extLst>
              <a:ext uri="{FF2B5EF4-FFF2-40B4-BE49-F238E27FC236}">
                <a16:creationId xmlns:a16="http://schemas.microsoft.com/office/drawing/2014/main" id="{AECC2F67-44A1-5EE7-6DE4-9C7345B36F7B}"/>
              </a:ext>
            </a:extLst>
          </p:cNvPr>
          <p:cNvPicPr>
            <a:picLocks noGrp="1" noChangeAspect="1"/>
          </p:cNvPicPr>
          <p:nvPr>
            <p:ph idx="1"/>
          </p:nvPr>
        </p:nvPicPr>
        <p:blipFill>
          <a:blip r:embed="rId3"/>
          <a:stretch>
            <a:fillRect/>
          </a:stretch>
        </p:blipFill>
        <p:spPr>
          <a:xfrm>
            <a:off x="2677744" y="1492190"/>
            <a:ext cx="7333764" cy="4983425"/>
          </a:xfrm>
        </p:spPr>
      </p:pic>
    </p:spTree>
    <p:extLst>
      <p:ext uri="{BB962C8B-B14F-4D97-AF65-F5344CB8AC3E}">
        <p14:creationId xmlns:p14="http://schemas.microsoft.com/office/powerpoint/2010/main" val="3663013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2AD440-D60F-24DD-12EC-DDA21FEE0730}"/>
              </a:ext>
            </a:extLst>
          </p:cNvPr>
          <p:cNvSpPr>
            <a:spLocks noGrp="1"/>
          </p:cNvSpPr>
          <p:nvPr>
            <p:ph type="title"/>
          </p:nvPr>
        </p:nvSpPr>
        <p:spPr/>
        <p:txBody>
          <a:bodyPr/>
          <a:lstStyle/>
          <a:p>
            <a:r>
              <a:rPr lang="fr-FR" dirty="0"/>
              <a:t>Jeu d’essai</a:t>
            </a:r>
          </a:p>
        </p:txBody>
      </p:sp>
      <p:pic>
        <p:nvPicPr>
          <p:cNvPr id="5" name="Espace réservé du contenu 4">
            <a:extLst>
              <a:ext uri="{FF2B5EF4-FFF2-40B4-BE49-F238E27FC236}">
                <a16:creationId xmlns:a16="http://schemas.microsoft.com/office/drawing/2014/main" id="{52FE4691-7FAB-CC96-2B01-340267048B6F}"/>
              </a:ext>
            </a:extLst>
          </p:cNvPr>
          <p:cNvPicPr>
            <a:picLocks noGrp="1" noChangeAspect="1"/>
          </p:cNvPicPr>
          <p:nvPr>
            <p:ph idx="1"/>
          </p:nvPr>
        </p:nvPicPr>
        <p:blipFill>
          <a:blip r:embed="rId3"/>
          <a:stretch>
            <a:fillRect/>
          </a:stretch>
        </p:blipFill>
        <p:spPr>
          <a:xfrm>
            <a:off x="2083082" y="1212036"/>
            <a:ext cx="8025835" cy="4433928"/>
          </a:xfrm>
        </p:spPr>
      </p:pic>
    </p:spTree>
    <p:extLst>
      <p:ext uri="{BB962C8B-B14F-4D97-AF65-F5344CB8AC3E}">
        <p14:creationId xmlns:p14="http://schemas.microsoft.com/office/powerpoint/2010/main" val="71132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0E148E-D47E-D83E-CBB8-E49C1A265DE2}"/>
              </a:ext>
            </a:extLst>
          </p:cNvPr>
          <p:cNvSpPr>
            <a:spLocks noGrp="1"/>
          </p:cNvSpPr>
          <p:nvPr>
            <p:ph type="title"/>
          </p:nvPr>
        </p:nvSpPr>
        <p:spPr/>
        <p:txBody>
          <a:bodyPr/>
          <a:lstStyle/>
          <a:p>
            <a:r>
              <a:rPr lang="fr-FR" dirty="0"/>
              <a:t>Veille et recherche</a:t>
            </a:r>
          </a:p>
        </p:txBody>
      </p:sp>
      <p:pic>
        <p:nvPicPr>
          <p:cNvPr id="5" name="Espace réservé du contenu 4">
            <a:extLst>
              <a:ext uri="{FF2B5EF4-FFF2-40B4-BE49-F238E27FC236}">
                <a16:creationId xmlns:a16="http://schemas.microsoft.com/office/drawing/2014/main" id="{73D8E2DA-0172-269A-3BC7-2C58BA435E99}"/>
              </a:ext>
            </a:extLst>
          </p:cNvPr>
          <p:cNvPicPr>
            <a:picLocks noGrp="1" noChangeAspect="1"/>
          </p:cNvPicPr>
          <p:nvPr>
            <p:ph idx="1"/>
          </p:nvPr>
        </p:nvPicPr>
        <p:blipFill>
          <a:blip r:embed="rId3"/>
          <a:stretch>
            <a:fillRect/>
          </a:stretch>
        </p:blipFill>
        <p:spPr>
          <a:xfrm>
            <a:off x="1954070" y="1874517"/>
            <a:ext cx="8773538" cy="4555110"/>
          </a:xfrm>
        </p:spPr>
      </p:pic>
    </p:spTree>
    <p:extLst>
      <p:ext uri="{BB962C8B-B14F-4D97-AF65-F5344CB8AC3E}">
        <p14:creationId xmlns:p14="http://schemas.microsoft.com/office/powerpoint/2010/main" val="2250260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93227B-8137-EA09-C9D4-580900B1710B}"/>
              </a:ext>
            </a:extLst>
          </p:cNvPr>
          <p:cNvSpPr>
            <a:spLocks noGrp="1"/>
          </p:cNvSpPr>
          <p:nvPr>
            <p:ph type="title"/>
          </p:nvPr>
        </p:nvSpPr>
        <p:spPr/>
        <p:txBody>
          <a:bodyPr/>
          <a:lstStyle/>
          <a:p>
            <a:r>
              <a:rPr lang="fr-FR" dirty="0"/>
              <a:t>conclusion</a:t>
            </a:r>
          </a:p>
        </p:txBody>
      </p:sp>
      <p:pic>
        <p:nvPicPr>
          <p:cNvPr id="5" name="Espace réservé du contenu 4">
            <a:extLst>
              <a:ext uri="{FF2B5EF4-FFF2-40B4-BE49-F238E27FC236}">
                <a16:creationId xmlns:a16="http://schemas.microsoft.com/office/drawing/2014/main" id="{BBD6C95A-0282-D1FD-CC45-DC51255D6695}"/>
              </a:ext>
            </a:extLst>
          </p:cNvPr>
          <p:cNvPicPr>
            <a:picLocks noGrp="1" noChangeAspect="1"/>
          </p:cNvPicPr>
          <p:nvPr>
            <p:ph idx="1"/>
          </p:nvPr>
        </p:nvPicPr>
        <p:blipFill>
          <a:blip r:embed="rId3"/>
          <a:stretch>
            <a:fillRect/>
          </a:stretch>
        </p:blipFill>
        <p:spPr>
          <a:xfrm>
            <a:off x="2256814" y="1484673"/>
            <a:ext cx="7678371" cy="4990942"/>
          </a:xfrm>
        </p:spPr>
      </p:pic>
    </p:spTree>
    <p:extLst>
      <p:ext uri="{BB962C8B-B14F-4D97-AF65-F5344CB8AC3E}">
        <p14:creationId xmlns:p14="http://schemas.microsoft.com/office/powerpoint/2010/main" val="893162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86C014-B4CF-2060-A454-B621B609FC0E}"/>
              </a:ext>
            </a:extLst>
          </p:cNvPr>
          <p:cNvSpPr>
            <a:spLocks noGrp="1"/>
          </p:cNvSpPr>
          <p:nvPr>
            <p:ph type="title"/>
          </p:nvPr>
        </p:nvSpPr>
        <p:spPr/>
        <p:txBody>
          <a:bodyPr/>
          <a:lstStyle/>
          <a:p>
            <a:r>
              <a:rPr lang="fr-FR" dirty="0"/>
              <a:t>Configurer </a:t>
            </a:r>
            <a:r>
              <a:rPr lang="fr-FR" dirty="0" err="1"/>
              <a:t>angular</a:t>
            </a:r>
            <a:endParaRPr lang="fr-FR" dirty="0"/>
          </a:p>
        </p:txBody>
      </p:sp>
      <p:pic>
        <p:nvPicPr>
          <p:cNvPr id="5" name="Espace réservé du contenu 4">
            <a:extLst>
              <a:ext uri="{FF2B5EF4-FFF2-40B4-BE49-F238E27FC236}">
                <a16:creationId xmlns:a16="http://schemas.microsoft.com/office/drawing/2014/main" id="{AA09F5C7-7F1B-C181-AC8A-F87CBB705BB2}"/>
              </a:ext>
            </a:extLst>
          </p:cNvPr>
          <p:cNvPicPr>
            <a:picLocks noGrp="1" noChangeAspect="1"/>
          </p:cNvPicPr>
          <p:nvPr>
            <p:ph idx="1"/>
          </p:nvPr>
        </p:nvPicPr>
        <p:blipFill>
          <a:blip r:embed="rId3"/>
          <a:stretch>
            <a:fillRect/>
          </a:stretch>
        </p:blipFill>
        <p:spPr>
          <a:xfrm>
            <a:off x="2305833" y="1416385"/>
            <a:ext cx="7841591" cy="2735036"/>
          </a:xfrm>
        </p:spPr>
      </p:pic>
      <p:pic>
        <p:nvPicPr>
          <p:cNvPr id="9" name="Image 8">
            <a:extLst>
              <a:ext uri="{FF2B5EF4-FFF2-40B4-BE49-F238E27FC236}">
                <a16:creationId xmlns:a16="http://schemas.microsoft.com/office/drawing/2014/main" id="{DA987129-3261-6721-64DC-DA248096AC11}"/>
              </a:ext>
            </a:extLst>
          </p:cNvPr>
          <p:cNvPicPr>
            <a:picLocks noChangeAspect="1"/>
          </p:cNvPicPr>
          <p:nvPr/>
        </p:nvPicPr>
        <p:blipFill>
          <a:blip r:embed="rId4"/>
          <a:stretch>
            <a:fillRect/>
          </a:stretch>
        </p:blipFill>
        <p:spPr>
          <a:xfrm>
            <a:off x="2044576" y="4450541"/>
            <a:ext cx="8290235" cy="2324194"/>
          </a:xfrm>
          <a:prstGeom prst="rect">
            <a:avLst/>
          </a:prstGeom>
        </p:spPr>
      </p:pic>
    </p:spTree>
    <p:extLst>
      <p:ext uri="{BB962C8B-B14F-4D97-AF65-F5344CB8AC3E}">
        <p14:creationId xmlns:p14="http://schemas.microsoft.com/office/powerpoint/2010/main" val="769710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5E71E6-FB99-FBFC-1092-6A979A364FBC}"/>
              </a:ext>
            </a:extLst>
          </p:cNvPr>
          <p:cNvSpPr>
            <a:spLocks noGrp="1"/>
          </p:cNvSpPr>
          <p:nvPr>
            <p:ph type="title"/>
          </p:nvPr>
        </p:nvSpPr>
        <p:spPr/>
        <p:txBody>
          <a:bodyPr/>
          <a:lstStyle/>
          <a:p>
            <a:r>
              <a:rPr lang="fr-FR" dirty="0"/>
              <a:t>Configurer </a:t>
            </a:r>
            <a:r>
              <a:rPr lang="fr-FR" dirty="0" err="1"/>
              <a:t>tailwind</a:t>
            </a:r>
            <a:endParaRPr lang="fr-FR" dirty="0"/>
          </a:p>
        </p:txBody>
      </p:sp>
      <p:pic>
        <p:nvPicPr>
          <p:cNvPr id="5" name="Espace réservé du contenu 4">
            <a:extLst>
              <a:ext uri="{FF2B5EF4-FFF2-40B4-BE49-F238E27FC236}">
                <a16:creationId xmlns:a16="http://schemas.microsoft.com/office/drawing/2014/main" id="{EB0EE7B2-2CB1-462F-34EF-F7BDFFBAD1A1}"/>
              </a:ext>
            </a:extLst>
          </p:cNvPr>
          <p:cNvPicPr>
            <a:picLocks noGrp="1" noChangeAspect="1"/>
          </p:cNvPicPr>
          <p:nvPr>
            <p:ph idx="1"/>
          </p:nvPr>
        </p:nvPicPr>
        <p:blipFill>
          <a:blip r:embed="rId3"/>
          <a:stretch>
            <a:fillRect/>
          </a:stretch>
        </p:blipFill>
        <p:spPr>
          <a:xfrm>
            <a:off x="1309734" y="1128450"/>
            <a:ext cx="6690919" cy="3855033"/>
          </a:xfrm>
        </p:spPr>
      </p:pic>
      <p:pic>
        <p:nvPicPr>
          <p:cNvPr id="7" name="Image 6">
            <a:extLst>
              <a:ext uri="{FF2B5EF4-FFF2-40B4-BE49-F238E27FC236}">
                <a16:creationId xmlns:a16="http://schemas.microsoft.com/office/drawing/2014/main" id="{2F91440B-A03F-91D7-6529-EF4BFC7035B8}"/>
              </a:ext>
            </a:extLst>
          </p:cNvPr>
          <p:cNvPicPr>
            <a:picLocks noChangeAspect="1"/>
          </p:cNvPicPr>
          <p:nvPr/>
        </p:nvPicPr>
        <p:blipFill>
          <a:blip r:embed="rId4"/>
          <a:stretch>
            <a:fillRect/>
          </a:stretch>
        </p:blipFill>
        <p:spPr>
          <a:xfrm>
            <a:off x="3825157" y="4337083"/>
            <a:ext cx="8017507" cy="2412059"/>
          </a:xfrm>
          <a:prstGeom prst="rect">
            <a:avLst/>
          </a:prstGeom>
        </p:spPr>
      </p:pic>
    </p:spTree>
    <p:extLst>
      <p:ext uri="{BB962C8B-B14F-4D97-AF65-F5344CB8AC3E}">
        <p14:creationId xmlns:p14="http://schemas.microsoft.com/office/powerpoint/2010/main" val="3269940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19068D-AF71-62B2-691D-D7098A72D6B5}"/>
              </a:ext>
            </a:extLst>
          </p:cNvPr>
          <p:cNvSpPr>
            <a:spLocks noGrp="1"/>
          </p:cNvSpPr>
          <p:nvPr>
            <p:ph type="title"/>
          </p:nvPr>
        </p:nvSpPr>
        <p:spPr/>
        <p:txBody>
          <a:bodyPr/>
          <a:lstStyle/>
          <a:p>
            <a:r>
              <a:rPr lang="fr-FR" dirty="0"/>
              <a:t>Les composants</a:t>
            </a:r>
          </a:p>
        </p:txBody>
      </p:sp>
      <p:pic>
        <p:nvPicPr>
          <p:cNvPr id="5" name="Espace réservé du contenu 4">
            <a:extLst>
              <a:ext uri="{FF2B5EF4-FFF2-40B4-BE49-F238E27FC236}">
                <a16:creationId xmlns:a16="http://schemas.microsoft.com/office/drawing/2014/main" id="{21BE815B-79B6-2E2E-DAD8-FEB3D65BAE60}"/>
              </a:ext>
            </a:extLst>
          </p:cNvPr>
          <p:cNvPicPr>
            <a:picLocks noGrp="1" noChangeAspect="1"/>
          </p:cNvPicPr>
          <p:nvPr>
            <p:ph idx="1"/>
          </p:nvPr>
        </p:nvPicPr>
        <p:blipFill>
          <a:blip r:embed="rId3"/>
          <a:stretch>
            <a:fillRect/>
          </a:stretch>
        </p:blipFill>
        <p:spPr>
          <a:xfrm>
            <a:off x="3245949" y="1874517"/>
            <a:ext cx="5700102" cy="4184885"/>
          </a:xfrm>
        </p:spPr>
      </p:pic>
    </p:spTree>
    <p:extLst>
      <p:ext uri="{BB962C8B-B14F-4D97-AF65-F5344CB8AC3E}">
        <p14:creationId xmlns:p14="http://schemas.microsoft.com/office/powerpoint/2010/main" val="1758132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0DFF1A-7490-66BA-C2C9-E8598496B1D1}"/>
              </a:ext>
            </a:extLst>
          </p:cNvPr>
          <p:cNvSpPr>
            <a:spLocks noGrp="1"/>
          </p:cNvSpPr>
          <p:nvPr>
            <p:ph type="title"/>
          </p:nvPr>
        </p:nvSpPr>
        <p:spPr/>
        <p:txBody>
          <a:bodyPr/>
          <a:lstStyle/>
          <a:p>
            <a:r>
              <a:rPr lang="fr-FR" dirty="0"/>
              <a:t>Liste des composants</a:t>
            </a:r>
          </a:p>
        </p:txBody>
      </p:sp>
      <p:pic>
        <p:nvPicPr>
          <p:cNvPr id="5" name="Espace réservé du contenu 4">
            <a:extLst>
              <a:ext uri="{FF2B5EF4-FFF2-40B4-BE49-F238E27FC236}">
                <a16:creationId xmlns:a16="http://schemas.microsoft.com/office/drawing/2014/main" id="{2314E47B-E488-668C-1EB7-B630C3AC5E48}"/>
              </a:ext>
            </a:extLst>
          </p:cNvPr>
          <p:cNvPicPr>
            <a:picLocks noGrp="1" noChangeAspect="1"/>
          </p:cNvPicPr>
          <p:nvPr>
            <p:ph idx="1"/>
          </p:nvPr>
        </p:nvPicPr>
        <p:blipFill>
          <a:blip r:embed="rId2"/>
          <a:stretch>
            <a:fillRect/>
          </a:stretch>
        </p:blipFill>
        <p:spPr>
          <a:xfrm>
            <a:off x="2770925" y="2286000"/>
            <a:ext cx="7139100" cy="3594100"/>
          </a:xfrm>
        </p:spPr>
      </p:pic>
    </p:spTree>
    <p:extLst>
      <p:ext uri="{BB962C8B-B14F-4D97-AF65-F5344CB8AC3E}">
        <p14:creationId xmlns:p14="http://schemas.microsoft.com/office/powerpoint/2010/main" val="1277006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1422EF-BED0-5691-B110-9ADB85F3B5D2}"/>
              </a:ext>
            </a:extLst>
          </p:cNvPr>
          <p:cNvSpPr>
            <a:spLocks noGrp="1"/>
          </p:cNvSpPr>
          <p:nvPr>
            <p:ph type="title"/>
          </p:nvPr>
        </p:nvSpPr>
        <p:spPr/>
        <p:txBody>
          <a:bodyPr/>
          <a:lstStyle/>
          <a:p>
            <a:r>
              <a:rPr lang="fr-FR" dirty="0"/>
              <a:t>Les routes</a:t>
            </a:r>
          </a:p>
        </p:txBody>
      </p:sp>
      <p:pic>
        <p:nvPicPr>
          <p:cNvPr id="5" name="Espace réservé du contenu 4">
            <a:extLst>
              <a:ext uri="{FF2B5EF4-FFF2-40B4-BE49-F238E27FC236}">
                <a16:creationId xmlns:a16="http://schemas.microsoft.com/office/drawing/2014/main" id="{9CE8E542-619C-BB71-870D-EE2315DEC46F}"/>
              </a:ext>
            </a:extLst>
          </p:cNvPr>
          <p:cNvPicPr>
            <a:picLocks noGrp="1" noChangeAspect="1"/>
          </p:cNvPicPr>
          <p:nvPr>
            <p:ph idx="1"/>
          </p:nvPr>
        </p:nvPicPr>
        <p:blipFill>
          <a:blip r:embed="rId3"/>
          <a:stretch>
            <a:fillRect/>
          </a:stretch>
        </p:blipFill>
        <p:spPr>
          <a:xfrm>
            <a:off x="2605513" y="1874517"/>
            <a:ext cx="6980973" cy="4409892"/>
          </a:xfrm>
        </p:spPr>
      </p:pic>
    </p:spTree>
    <p:extLst>
      <p:ext uri="{BB962C8B-B14F-4D97-AF65-F5344CB8AC3E}">
        <p14:creationId xmlns:p14="http://schemas.microsoft.com/office/powerpoint/2010/main" val="156035241"/>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3119</TotalTime>
  <Words>2830</Words>
  <Application>Microsoft Macintosh PowerPoint</Application>
  <PresentationFormat>Grand écran</PresentationFormat>
  <Paragraphs>263</Paragraphs>
  <Slides>44</Slides>
  <Notes>40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44</vt:i4>
      </vt:variant>
    </vt:vector>
  </HeadingPairs>
  <TitlesOfParts>
    <vt:vector size="52" baseType="lpstr">
      <vt:lpstr>AppleSystemUIFont</vt:lpstr>
      <vt:lpstr>Arial</vt:lpstr>
      <vt:lpstr>Calibri</vt:lpstr>
      <vt:lpstr>Gill Sans MT</vt:lpstr>
      <vt:lpstr>Helvetica Neue</vt:lpstr>
      <vt:lpstr>Impact</vt:lpstr>
      <vt:lpstr>Times New Roman</vt:lpstr>
      <vt:lpstr>Badge</vt:lpstr>
      <vt:lpstr>SMOLLU</vt:lpstr>
      <vt:lpstr>Antoine Pascual </vt:lpstr>
      <vt:lpstr>Présentation de smol.lu, un réducteur d’url</vt:lpstr>
      <vt:lpstr>L’architecture</vt:lpstr>
      <vt:lpstr>Configurer angular</vt:lpstr>
      <vt:lpstr>Configurer tailwind</vt:lpstr>
      <vt:lpstr>Les composants</vt:lpstr>
      <vt:lpstr>Liste des composants</vt:lpstr>
      <vt:lpstr>Les routes</vt:lpstr>
      <vt:lpstr>Les pages</vt:lpstr>
      <vt:lpstr>halloween</vt:lpstr>
      <vt:lpstr>L’inscription</vt:lpstr>
      <vt:lpstr>Tailwind vs bootstrap</vt:lpstr>
      <vt:lpstr>ngModel</vt:lpstr>
      <vt:lpstr>Ngmodel </vt:lpstr>
      <vt:lpstr>La page de connexion</vt:lpstr>
      <vt:lpstr>La connexion</vt:lpstr>
      <vt:lpstr>Dans les coulisses de la connexion</vt:lpstr>
      <vt:lpstr>Être ou ne pas être, connecté</vt:lpstr>
      <vt:lpstr>My links 1/3</vt:lpstr>
      <vt:lpstr>Mylinks 2/3</vt:lpstr>
      <vt:lpstr>Mylinks 3/3</vt:lpstr>
      <vt:lpstr>L’utilisateur a-t-il déjà réduit des liens ?</vt:lpstr>
      <vt:lpstr>Résolutions d’écrans 1/3</vt:lpstr>
      <vt:lpstr>Résolutions d’écrans 2/3</vt:lpstr>
      <vt:lpstr>Résolutions d’écrans 3/3</vt:lpstr>
      <vt:lpstr>Supprimer un lien</vt:lpstr>
      <vt:lpstr>Copier un lien</vt:lpstr>
      <vt:lpstr>Modifier son profil</vt:lpstr>
      <vt:lpstr>Le back-end</vt:lpstr>
      <vt:lpstr>Api rest</vt:lpstr>
      <vt:lpstr>mongodb</vt:lpstr>
      <vt:lpstr>1er janvier 1970</vt:lpstr>
      <vt:lpstr>404, link not found</vt:lpstr>
      <vt:lpstr>Welcome, traveller</vt:lpstr>
      <vt:lpstr>Retourne dans ta bcrypt, dracula</vt:lpstr>
      <vt:lpstr>Vous êtes bien connectés 1/2</vt:lpstr>
      <vt:lpstr>Vous êtes bien connectés 2/2</vt:lpstr>
      <vt:lpstr>Sh*t up and take my money 1/2</vt:lpstr>
      <vt:lpstr>Sh*t up and take my money 2/2</vt:lpstr>
      <vt:lpstr>We need to go through customs</vt:lpstr>
      <vt:lpstr>Jeu d’essai</vt:lpstr>
      <vt:lpstr>Veille et recherche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SMOLLU</dc:title>
  <dc:creator>Antoine Pascual</dc:creator>
  <cp:lastModifiedBy>Antoine Pascual</cp:lastModifiedBy>
  <cp:revision>6</cp:revision>
  <dcterms:created xsi:type="dcterms:W3CDTF">2022-11-15T13:09:38Z</dcterms:created>
  <dcterms:modified xsi:type="dcterms:W3CDTF">2022-11-24T08:42:58Z</dcterms:modified>
</cp:coreProperties>
</file>